
<file path=[Content_Types].xml><?xml version="1.0" encoding="utf-8"?>
<Types xmlns="http://schemas.openxmlformats.org/package/2006/content-types">
  <Default Extension="png" ContentType="image/png"/>
  <Default Extension="m4a" ContentType="audio/mp4"/>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278" r:id="rId2"/>
    <p:sldId id="267" r:id="rId3"/>
    <p:sldId id="280" r:id="rId4"/>
    <p:sldId id="281" r:id="rId5"/>
    <p:sldId id="302" r:id="rId6"/>
    <p:sldId id="283" r:id="rId7"/>
    <p:sldId id="292" r:id="rId8"/>
    <p:sldId id="306" r:id="rId9"/>
    <p:sldId id="303" r:id="rId10"/>
    <p:sldId id="293" r:id="rId11"/>
    <p:sldId id="294" r:id="rId12"/>
    <p:sldId id="304" r:id="rId13"/>
    <p:sldId id="309" r:id="rId14"/>
    <p:sldId id="295" r:id="rId15"/>
    <p:sldId id="305" r:id="rId16"/>
    <p:sldId id="288" r:id="rId17"/>
    <p:sldId id="307" r:id="rId18"/>
    <p:sldId id="296" r:id="rId19"/>
    <p:sldId id="297" r:id="rId20"/>
    <p:sldId id="298" r:id="rId21"/>
    <p:sldId id="299" r:id="rId22"/>
    <p:sldId id="300"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2" autoAdjust="0"/>
    <p:restoredTop sz="94614" autoAdjust="0"/>
  </p:normalViewPr>
  <p:slideViewPr>
    <p:cSldViewPr snapToGrid="0">
      <p:cViewPr>
        <p:scale>
          <a:sx n="75" d="100"/>
          <a:sy n="75" d="100"/>
        </p:scale>
        <p:origin x="342" y="156"/>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3/9/2018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SRM Institute Of Science and Technology</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3/9/2018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SRM Institute Of Science and Technology</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E111FA44-212F-423E-B0DC-63FC185CE5D1}"/>
              </a:ext>
            </a:extLst>
          </p:cNvPr>
          <p:cNvSpPr>
            <a:spLocks noGrp="1"/>
          </p:cNvSpPr>
          <p:nvPr>
            <p:ph type="ftr" sz="quarter" idx="11"/>
          </p:nvPr>
        </p:nvSpPr>
        <p:spPr/>
        <p:txBody>
          <a:bodyPr/>
          <a:lstStyle/>
          <a:p>
            <a:r>
              <a:rPr lang="en-US"/>
              <a:t>SRM Institute Of Science and Technology</a:t>
            </a:r>
          </a:p>
        </p:txBody>
      </p:sp>
    </p:spTree>
    <p:extLst>
      <p:ext uri="{BB962C8B-B14F-4D97-AF65-F5344CB8AC3E}">
        <p14:creationId xmlns:p14="http://schemas.microsoft.com/office/powerpoint/2010/main" val="623773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SRM Institute Of Science and Technology</a:t>
            </a:r>
            <a:endParaRPr lang="en-US" dirty="0"/>
          </a:p>
        </p:txBody>
      </p:sp>
      <p:sp>
        <p:nvSpPr>
          <p:cNvPr id="4" name="Date Placeholder 3"/>
          <p:cNvSpPr>
            <a:spLocks noGrp="1"/>
          </p:cNvSpPr>
          <p:nvPr>
            <p:ph type="dt" sz="half" idx="10"/>
          </p:nvPr>
        </p:nvSpPr>
        <p:spPr/>
        <p:txBody>
          <a:bodyPr/>
          <a:lstStyle/>
          <a:p>
            <a:fld id="{116B93D7-4ABF-4412-A9A4-872F28203E4A}" type="datetime1">
              <a:rPr lang="en-US" smtClean="0"/>
              <a:t>3/9/2018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SRM Institute Of Science and Technology</a:t>
            </a:r>
            <a:endParaRPr lang="en-US" dirty="0"/>
          </a:p>
        </p:txBody>
      </p:sp>
      <p:sp>
        <p:nvSpPr>
          <p:cNvPr id="4" name="Date Placeholder 3"/>
          <p:cNvSpPr>
            <a:spLocks noGrp="1"/>
          </p:cNvSpPr>
          <p:nvPr>
            <p:ph type="dt" sz="half" idx="10"/>
          </p:nvPr>
        </p:nvSpPr>
        <p:spPr/>
        <p:txBody>
          <a:bodyPr/>
          <a:lstStyle/>
          <a:p>
            <a:fld id="{FE500CA2-BE71-4066-969A-34BB64CCE5B0}" type="datetime1">
              <a:rPr lang="en-US" smtClean="0"/>
              <a:t>3/9/2018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SRM Institute Of Science and Technology</a:t>
            </a:r>
            <a:endParaRPr lang="en-US" dirty="0"/>
          </a:p>
        </p:txBody>
      </p:sp>
      <p:sp>
        <p:nvSpPr>
          <p:cNvPr id="4" name="Date Placeholder 3"/>
          <p:cNvSpPr>
            <a:spLocks noGrp="1"/>
          </p:cNvSpPr>
          <p:nvPr>
            <p:ph type="dt" sz="half" idx="10"/>
          </p:nvPr>
        </p:nvSpPr>
        <p:spPr/>
        <p:txBody>
          <a:bodyPr/>
          <a:lstStyle/>
          <a:p>
            <a:fld id="{70BA08FE-0BB0-402C-B454-5467226206C4}" type="datetime1">
              <a:rPr lang="en-US" smtClean="0"/>
              <a:t>3/9/2018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SRM Institute Of Science and Technology</a:t>
            </a:r>
            <a:endParaRPr lang="en-US" dirty="0"/>
          </a:p>
        </p:txBody>
      </p:sp>
      <p:sp>
        <p:nvSpPr>
          <p:cNvPr id="5" name="Date Placeholder 4"/>
          <p:cNvSpPr>
            <a:spLocks noGrp="1"/>
          </p:cNvSpPr>
          <p:nvPr>
            <p:ph type="dt" sz="half" idx="10"/>
          </p:nvPr>
        </p:nvSpPr>
        <p:spPr/>
        <p:txBody>
          <a:bodyPr/>
          <a:lstStyle/>
          <a:p>
            <a:fld id="{CC7E96AA-0C3E-499A-96D3-DF5AC0CF00CE}" type="datetime1">
              <a:rPr lang="en-US" smtClean="0"/>
              <a:t>3/9/2018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SRM Institute Of Science and Technology</a:t>
            </a:r>
            <a:endParaRPr lang="en-US" dirty="0"/>
          </a:p>
        </p:txBody>
      </p:sp>
      <p:sp>
        <p:nvSpPr>
          <p:cNvPr id="7" name="Date Placeholder 6"/>
          <p:cNvSpPr>
            <a:spLocks noGrp="1"/>
          </p:cNvSpPr>
          <p:nvPr>
            <p:ph type="dt" sz="half" idx="10"/>
          </p:nvPr>
        </p:nvSpPr>
        <p:spPr/>
        <p:txBody>
          <a:bodyPr/>
          <a:lstStyle/>
          <a:p>
            <a:fld id="{991FE6AA-3856-4754-BDF3-43CA8677A6A0}" type="datetime1">
              <a:rPr lang="en-US" smtClean="0"/>
              <a:t>3/9/2018</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SRM Institute Of Science and Technology</a:t>
            </a:r>
            <a:endParaRPr lang="en-US" dirty="0"/>
          </a:p>
        </p:txBody>
      </p:sp>
      <p:sp>
        <p:nvSpPr>
          <p:cNvPr id="3" name="Date Placeholder 2"/>
          <p:cNvSpPr>
            <a:spLocks noGrp="1"/>
          </p:cNvSpPr>
          <p:nvPr>
            <p:ph type="dt" sz="half" idx="10"/>
          </p:nvPr>
        </p:nvSpPr>
        <p:spPr/>
        <p:txBody>
          <a:bodyPr/>
          <a:lstStyle/>
          <a:p>
            <a:fld id="{ADCAD10F-F1CA-4F87-960C-09B846603C85}" type="datetime1">
              <a:rPr lang="en-US" smtClean="0"/>
              <a:t>3/9/2018</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SRM Institute Of Science and Technology</a:t>
            </a:r>
            <a:endParaRPr lang="en-US" dirty="0"/>
          </a:p>
        </p:txBody>
      </p:sp>
      <p:sp>
        <p:nvSpPr>
          <p:cNvPr id="2" name="Date Placeholder 1"/>
          <p:cNvSpPr>
            <a:spLocks noGrp="1"/>
          </p:cNvSpPr>
          <p:nvPr>
            <p:ph type="dt" sz="half" idx="10"/>
          </p:nvPr>
        </p:nvSpPr>
        <p:spPr/>
        <p:txBody>
          <a:bodyPr/>
          <a:lstStyle/>
          <a:p>
            <a:fld id="{FDF4EDDA-188E-4A31-84CE-C3B7D3B46D3A}" type="datetime1">
              <a:rPr lang="en-US" smtClean="0"/>
              <a:t>3/9/2018</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a:t>SRM Institute Of Science and Technology</a:t>
            </a:r>
            <a:endParaRPr lang="en-US" dirty="0"/>
          </a:p>
        </p:txBody>
      </p:sp>
      <p:sp>
        <p:nvSpPr>
          <p:cNvPr id="5" name="Date Placeholder 4"/>
          <p:cNvSpPr>
            <a:spLocks noGrp="1"/>
          </p:cNvSpPr>
          <p:nvPr>
            <p:ph type="dt" sz="half" idx="10"/>
          </p:nvPr>
        </p:nvSpPr>
        <p:spPr/>
        <p:txBody>
          <a:bodyPr/>
          <a:lstStyle/>
          <a:p>
            <a:fld id="{8EF3FB50-9B8C-473A-8208-DDB817375E83}" type="datetime1">
              <a:rPr lang="en-US" smtClean="0"/>
              <a:t>3/9/2018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SRM Institute Of Science and Technology</a:t>
            </a:r>
            <a:endParaRPr lang="en-US" dirty="0"/>
          </a:p>
        </p:txBody>
      </p:sp>
      <p:sp>
        <p:nvSpPr>
          <p:cNvPr id="5" name="Date Placeholder 4"/>
          <p:cNvSpPr>
            <a:spLocks noGrp="1"/>
          </p:cNvSpPr>
          <p:nvPr>
            <p:ph type="dt" sz="half" idx="10"/>
          </p:nvPr>
        </p:nvSpPr>
        <p:spPr/>
        <p:txBody>
          <a:bodyPr/>
          <a:lstStyle/>
          <a:p>
            <a:fld id="{B4FD22D7-5804-4010-81D7-46E86CB0862A}" type="datetime1">
              <a:rPr lang="en-US" smtClean="0"/>
              <a:t>3/9/2018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SRM Institute Of Science and Technology</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2C61F64B-00FD-4ECE-9D74-6241F9F778B8}" type="datetime1">
              <a:rPr lang="en-US" smtClean="0"/>
              <a:t>3/9/2018</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m4a"/><Relationship Id="rId7" Type="http://schemas.openxmlformats.org/officeDocument/2006/relationships/image" Target="../media/image6.emf"/><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7.pn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12.mp4"/><Relationship Id="rId7" Type="http://schemas.openxmlformats.org/officeDocument/2006/relationships/image" Target="../media/image23.png"/><Relationship Id="rId2" Type="http://schemas.openxmlformats.org/officeDocument/2006/relationships/video" Target="NULL" TargetMode="External"/><Relationship Id="rId1" Type="http://schemas.openxmlformats.org/officeDocument/2006/relationships/tags" Target="../tags/tag11.xml"/><Relationship Id="rId6" Type="http://schemas.openxmlformats.org/officeDocument/2006/relationships/slideLayout" Target="../slideLayouts/slideLayout4.xml"/><Relationship Id="rId5" Type="http://schemas.openxmlformats.org/officeDocument/2006/relationships/audio" Target="../media/media13.m4a"/><Relationship Id="rId4" Type="http://schemas.microsoft.com/office/2007/relationships/media" Target="../media/media13.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2.xml"/><Relationship Id="rId5" Type="http://schemas.openxmlformats.org/officeDocument/2006/relationships/image" Target="../media/image7.png"/><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3.xml"/><Relationship Id="rId5" Type="http://schemas.openxmlformats.org/officeDocument/2006/relationships/image" Target="../media/image7.png"/><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7.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7.png"/><Relationship Id="rId5" Type="http://schemas.openxmlformats.org/officeDocument/2006/relationships/image" Target="../media/image26.emf"/><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7.png"/><Relationship Id="rId2" Type="http://schemas.microsoft.com/office/2007/relationships/media" Target="../media/media19.m4a"/><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7.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7.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8.xml"/><Relationship Id="rId6" Type="http://schemas.openxmlformats.org/officeDocument/2006/relationships/image" Target="../media/image7.png"/><Relationship Id="rId5" Type="http://schemas.openxmlformats.org/officeDocument/2006/relationships/image" Target="../media/image30.emf"/><Relationship Id="rId4"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19.xml"/><Relationship Id="rId5" Type="http://schemas.openxmlformats.org/officeDocument/2006/relationships/image" Target="../media/image7.png"/><Relationship Id="rId4"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7.png"/><Relationship Id="rId5" Type="http://schemas.openxmlformats.org/officeDocument/2006/relationships/image" Target="../media/image3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audio" Target="../media/media5.m4a"/><Relationship Id="rId7" Type="http://schemas.openxmlformats.org/officeDocument/2006/relationships/image" Target="../media/image11.jpg"/><Relationship Id="rId12"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10.jpg"/><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7.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5" Type="http://schemas.openxmlformats.org/officeDocument/2006/relationships/image" Target="../media/image7.png"/><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715" y="600224"/>
            <a:ext cx="11898570" cy="2592562"/>
          </a:xfrm>
        </p:spPr>
        <p:txBody>
          <a:bodyPr>
            <a:normAutofit/>
          </a:bodyPr>
          <a:lstStyle/>
          <a:p>
            <a:r>
              <a:rPr lang="en-US" dirty="0"/>
              <a:t>Visual Encryption using Pixel Property Permutation</a:t>
            </a:r>
          </a:p>
        </p:txBody>
      </p:sp>
      <p:sp>
        <p:nvSpPr>
          <p:cNvPr id="3" name="Subtitle 2"/>
          <p:cNvSpPr>
            <a:spLocks noGrp="1"/>
          </p:cNvSpPr>
          <p:nvPr>
            <p:ph type="subTitle" idx="1"/>
          </p:nvPr>
        </p:nvSpPr>
        <p:spPr>
          <a:xfrm>
            <a:off x="8540998" y="5572770"/>
            <a:ext cx="7008574" cy="1244600"/>
          </a:xfrm>
        </p:spPr>
        <p:txBody>
          <a:bodyPr>
            <a:normAutofit/>
          </a:bodyPr>
          <a:lstStyle/>
          <a:p>
            <a:r>
              <a:rPr lang="en-US" dirty="0"/>
              <a:t>Mr. Ayush Surana</a:t>
            </a:r>
          </a:p>
        </p:txBody>
      </p:sp>
      <p:sp>
        <p:nvSpPr>
          <p:cNvPr id="4" name="TextBox 3">
            <a:extLst>
              <a:ext uri="{FF2B5EF4-FFF2-40B4-BE49-F238E27FC236}">
                <a16:creationId xmlns:a16="http://schemas.microsoft.com/office/drawing/2014/main" id="{6F1F5656-6283-44A2-8259-E5C7AF8DD0CB}"/>
              </a:ext>
            </a:extLst>
          </p:cNvPr>
          <p:cNvSpPr txBox="1"/>
          <p:nvPr/>
        </p:nvSpPr>
        <p:spPr>
          <a:xfrm>
            <a:off x="146715" y="6021563"/>
            <a:ext cx="11443799" cy="338554"/>
          </a:xfrm>
          <a:prstGeom prst="rect">
            <a:avLst/>
          </a:prstGeom>
          <a:noFill/>
        </p:spPr>
        <p:txBody>
          <a:bodyPr wrap="square" rtlCol="0">
            <a:spAutoFit/>
          </a:bodyPr>
          <a:lstStyle/>
          <a:p>
            <a:r>
              <a:rPr lang="en-IN" sz="1600" dirty="0"/>
              <a:t>SRM Institute Of Science and Technology</a:t>
            </a:r>
          </a:p>
        </p:txBody>
      </p:sp>
      <p:pic>
        <p:nvPicPr>
          <p:cNvPr id="6" name="Picture 5">
            <a:extLst>
              <a:ext uri="{FF2B5EF4-FFF2-40B4-BE49-F238E27FC236}">
                <a16:creationId xmlns:a16="http://schemas.microsoft.com/office/drawing/2014/main" id="{7C3E3C85-73E6-4749-BAD4-E5B21B6C6C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400" y="3192786"/>
            <a:ext cx="2159000" cy="2413000"/>
          </a:xfrm>
          <a:prstGeom prst="rect">
            <a:avLst/>
          </a:prstGeom>
        </p:spPr>
      </p:pic>
      <p:pic>
        <p:nvPicPr>
          <p:cNvPr id="7" name="Picture 6">
            <a:extLst>
              <a:ext uri="{FF2B5EF4-FFF2-40B4-BE49-F238E27FC236}">
                <a16:creationId xmlns:a16="http://schemas.microsoft.com/office/drawing/2014/main" id="{ED4AFFF3-DF68-4FE1-95A8-E12A085606F7}"/>
              </a:ext>
            </a:extLst>
          </p:cNvPr>
          <p:cNvPicPr>
            <a:picLocks noChangeAspect="1"/>
          </p:cNvPicPr>
          <p:nvPr/>
        </p:nvPicPr>
        <p:blipFill>
          <a:blip r:embed="rId6"/>
          <a:stretch>
            <a:fillRect/>
          </a:stretch>
        </p:blipFill>
        <p:spPr>
          <a:xfrm>
            <a:off x="4570874" y="3214633"/>
            <a:ext cx="1752181" cy="2391153"/>
          </a:xfrm>
          <a:prstGeom prst="rect">
            <a:avLst/>
          </a:prstGeom>
        </p:spPr>
      </p:pic>
      <p:sp>
        <p:nvSpPr>
          <p:cNvPr id="10" name="Rectangle 9">
            <a:extLst>
              <a:ext uri="{FF2B5EF4-FFF2-40B4-BE49-F238E27FC236}">
                <a16:creationId xmlns:a16="http://schemas.microsoft.com/office/drawing/2014/main" id="{A483E7AD-279F-40AC-A5AC-B60CC76A2A48}"/>
              </a:ext>
            </a:extLst>
          </p:cNvPr>
          <p:cNvSpPr/>
          <p:nvPr/>
        </p:nvSpPr>
        <p:spPr>
          <a:xfrm>
            <a:off x="238635" y="5572770"/>
            <a:ext cx="2494529" cy="369332"/>
          </a:xfrm>
          <a:prstGeom prst="rect">
            <a:avLst/>
          </a:prstGeom>
        </p:spPr>
        <p:txBody>
          <a:bodyPr wrap="none">
            <a:spAutoFit/>
          </a:bodyPr>
          <a:lstStyle/>
          <a:p>
            <a:pPr lvl="0">
              <a:lnSpc>
                <a:spcPct val="90000"/>
              </a:lnSpc>
              <a:buClr>
                <a:srgbClr val="A85229"/>
              </a:buClr>
            </a:pPr>
            <a:r>
              <a:rPr lang="en-US" sz="2000" b="1" cap="all" dirty="0">
                <a:solidFill>
                  <a:srgbClr val="A85229">
                    <a:lumMod val="75000"/>
                  </a:srgbClr>
                </a:solidFill>
              </a:rPr>
              <a:t>Dr. </a:t>
            </a:r>
            <a:r>
              <a:rPr lang="en-US" sz="2000" b="1" cap="all" dirty="0" err="1">
                <a:solidFill>
                  <a:srgbClr val="A85229">
                    <a:lumMod val="75000"/>
                  </a:srgbClr>
                </a:solidFill>
              </a:rPr>
              <a:t>Annapurani.K</a:t>
            </a:r>
            <a:endParaRPr lang="en-US" sz="2000" b="1" cap="all" dirty="0">
              <a:solidFill>
                <a:srgbClr val="A85229">
                  <a:lumMod val="75000"/>
                </a:srgbClr>
              </a:solidFill>
            </a:endParaRPr>
          </a:p>
        </p:txBody>
      </p:sp>
      <p:sp>
        <p:nvSpPr>
          <p:cNvPr id="11" name="Rectangle 10">
            <a:extLst>
              <a:ext uri="{FF2B5EF4-FFF2-40B4-BE49-F238E27FC236}">
                <a16:creationId xmlns:a16="http://schemas.microsoft.com/office/drawing/2014/main" id="{98CE1926-B90F-4675-8E3F-5BB58973078E}"/>
              </a:ext>
            </a:extLst>
          </p:cNvPr>
          <p:cNvSpPr/>
          <p:nvPr/>
        </p:nvSpPr>
        <p:spPr>
          <a:xfrm>
            <a:off x="4247853" y="5602394"/>
            <a:ext cx="2398221" cy="369332"/>
          </a:xfrm>
          <a:prstGeom prst="rect">
            <a:avLst/>
          </a:prstGeom>
        </p:spPr>
        <p:txBody>
          <a:bodyPr wrap="none">
            <a:spAutoFit/>
          </a:bodyPr>
          <a:lstStyle/>
          <a:p>
            <a:pPr lvl="0">
              <a:lnSpc>
                <a:spcPct val="90000"/>
              </a:lnSpc>
              <a:buClr>
                <a:srgbClr val="A85229"/>
              </a:buClr>
            </a:pPr>
            <a:r>
              <a:rPr lang="en-US" sz="2000" b="1" cap="all" dirty="0">
                <a:solidFill>
                  <a:srgbClr val="A85229">
                    <a:lumMod val="75000"/>
                  </a:srgbClr>
                </a:solidFill>
              </a:rPr>
              <a:t>Ms. Tazeen Ajmal</a:t>
            </a:r>
          </a:p>
        </p:txBody>
      </p:sp>
      <p:pic>
        <p:nvPicPr>
          <p:cNvPr id="13" name="Picture 12">
            <a:extLst>
              <a:ext uri="{FF2B5EF4-FFF2-40B4-BE49-F238E27FC236}">
                <a16:creationId xmlns:a16="http://schemas.microsoft.com/office/drawing/2014/main" id="{27BCEC99-3F7D-43A6-A771-F757D85E6B68}"/>
              </a:ext>
            </a:extLst>
          </p:cNvPr>
          <p:cNvPicPr>
            <a:picLocks noChangeAspect="1"/>
          </p:cNvPicPr>
          <p:nvPr/>
        </p:nvPicPr>
        <p:blipFill>
          <a:blip r:embed="rId7"/>
          <a:stretch>
            <a:fillRect/>
          </a:stretch>
        </p:blipFill>
        <p:spPr>
          <a:xfrm>
            <a:off x="8328529" y="3460872"/>
            <a:ext cx="2955523" cy="2116604"/>
          </a:xfrm>
          <a:prstGeom prst="rect">
            <a:avLst/>
          </a:prstGeom>
        </p:spPr>
      </p:pic>
      <p:pic>
        <p:nvPicPr>
          <p:cNvPr id="14" name="Audio 13">
            <a:hlinkClick r:id="" action="ppaction://media"/>
            <a:extLst>
              <a:ext uri="{FF2B5EF4-FFF2-40B4-BE49-F238E27FC236}">
                <a16:creationId xmlns:a16="http://schemas.microsoft.com/office/drawing/2014/main" id="{7CF70012-CE66-4B88-92A2-5AAA52C82B5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650340329"/>
      </p:ext>
    </p:extLst>
  </p:cSld>
  <p:clrMapOvr>
    <a:masterClrMapping/>
  </p:clrMapOvr>
  <mc:AlternateContent xmlns:mc="http://schemas.openxmlformats.org/markup-compatibility/2006">
    <mc:Choice xmlns:p14="http://schemas.microsoft.com/office/powerpoint/2010/main" Requires="p14">
      <p:transition p14:dur="10" advTm="28060"/>
    </mc:Choice>
    <mc:Fallback>
      <p:transition advTm="28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Effect transition="in" filter="fade">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362">
                                          <p:stCondLst>
                                            <p:cond delay="0"/>
                                          </p:stCondLst>
                                        </p:cTn>
                                        <p:tgtEl>
                                          <p:spTgt spid="3">
                                            <p:txEl>
                                              <p:pRg st="0" end="0"/>
                                            </p:txEl>
                                          </p:spTgt>
                                        </p:tgtEl>
                                      </p:cBhvr>
                                    </p:animEffect>
                                    <p:anim calcmode="lin" valueType="num">
                                      <p:cBhvr>
                                        <p:cTn id="19" dur="1139"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0" dur="415"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1" dur="415" tmFilter="0, 0; 0.125,0.2665; 0.25,0.4; 0.375,0.465; 0.5,0.5;  0.625,0.535; 0.75,0.6; 0.875,0.7335; 1,1">
                                          <p:stCondLst>
                                            <p:cond delay="415"/>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2" dur="207" tmFilter="0, 0; 0.125,0.2665; 0.25,0.4; 0.375,0.465; 0.5,0.5;  0.625,0.535; 0.75,0.6; 0.875,0.7335; 1,1">
                                          <p:stCondLst>
                                            <p:cond delay="828"/>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3" dur="103" tmFilter="0, 0; 0.125,0.2665; 0.25,0.4; 0.375,0.465; 0.5,0.5;  0.625,0.535; 0.75,0.6; 0.875,0.7335; 1,1">
                                          <p:stCondLst>
                                            <p:cond delay="1035"/>
                                          </p:stCondLst>
                                        </p:cTn>
                                        <p:tgtEl>
                                          <p:spTgt spid="3">
                                            <p:txEl>
                                              <p:pRg st="0" end="0"/>
                                            </p:txEl>
                                          </p:spTgt>
                                        </p:tgtEl>
                                        <p:attrNameLst>
                                          <p:attrName>ppt_y</p:attrName>
                                        </p:attrNameLst>
                                      </p:cBhvr>
                                      <p:tavLst>
                                        <p:tav tm="0" fmla="#ppt_y-sin(pi*$)/81">
                                          <p:val>
                                            <p:fltVal val="0"/>
                                          </p:val>
                                        </p:tav>
                                        <p:tav tm="100000">
                                          <p:val>
                                            <p:fltVal val="1"/>
                                          </p:val>
                                        </p:tav>
                                      </p:tavLst>
                                    </p:anim>
                                    <p:animScale>
                                      <p:cBhvr>
                                        <p:cTn id="24" dur="16">
                                          <p:stCondLst>
                                            <p:cond delay="406"/>
                                          </p:stCondLst>
                                        </p:cTn>
                                        <p:tgtEl>
                                          <p:spTgt spid="3">
                                            <p:txEl>
                                              <p:pRg st="0" end="0"/>
                                            </p:txEl>
                                          </p:spTgt>
                                        </p:tgtEl>
                                      </p:cBhvr>
                                      <p:to x="100000" y="60000"/>
                                    </p:animScale>
                                    <p:animScale>
                                      <p:cBhvr>
                                        <p:cTn id="25" dur="104" decel="50000">
                                          <p:stCondLst>
                                            <p:cond delay="423"/>
                                          </p:stCondLst>
                                        </p:cTn>
                                        <p:tgtEl>
                                          <p:spTgt spid="3">
                                            <p:txEl>
                                              <p:pRg st="0" end="0"/>
                                            </p:txEl>
                                          </p:spTgt>
                                        </p:tgtEl>
                                      </p:cBhvr>
                                      <p:to x="100000" y="100000"/>
                                    </p:animScale>
                                    <p:animScale>
                                      <p:cBhvr>
                                        <p:cTn id="26" dur="16">
                                          <p:stCondLst>
                                            <p:cond delay="820"/>
                                          </p:stCondLst>
                                        </p:cTn>
                                        <p:tgtEl>
                                          <p:spTgt spid="3">
                                            <p:txEl>
                                              <p:pRg st="0" end="0"/>
                                            </p:txEl>
                                          </p:spTgt>
                                        </p:tgtEl>
                                      </p:cBhvr>
                                      <p:to x="100000" y="80000"/>
                                    </p:animScale>
                                    <p:animScale>
                                      <p:cBhvr>
                                        <p:cTn id="27" dur="104" decel="50000">
                                          <p:stCondLst>
                                            <p:cond delay="836"/>
                                          </p:stCondLst>
                                        </p:cTn>
                                        <p:tgtEl>
                                          <p:spTgt spid="3">
                                            <p:txEl>
                                              <p:pRg st="0" end="0"/>
                                            </p:txEl>
                                          </p:spTgt>
                                        </p:tgtEl>
                                      </p:cBhvr>
                                      <p:to x="100000" y="100000"/>
                                    </p:animScale>
                                    <p:animScale>
                                      <p:cBhvr>
                                        <p:cTn id="28" dur="16">
                                          <p:stCondLst>
                                            <p:cond delay="1026"/>
                                          </p:stCondLst>
                                        </p:cTn>
                                        <p:tgtEl>
                                          <p:spTgt spid="3">
                                            <p:txEl>
                                              <p:pRg st="0" end="0"/>
                                            </p:txEl>
                                          </p:spTgt>
                                        </p:tgtEl>
                                      </p:cBhvr>
                                      <p:to x="100000" y="90000"/>
                                    </p:animScale>
                                    <p:animScale>
                                      <p:cBhvr>
                                        <p:cTn id="29" dur="104" decel="50000">
                                          <p:stCondLst>
                                            <p:cond delay="1042"/>
                                          </p:stCondLst>
                                        </p:cTn>
                                        <p:tgtEl>
                                          <p:spTgt spid="3">
                                            <p:txEl>
                                              <p:pRg st="0" end="0"/>
                                            </p:txEl>
                                          </p:spTgt>
                                        </p:tgtEl>
                                      </p:cBhvr>
                                      <p:to x="100000" y="100000"/>
                                    </p:animScale>
                                    <p:animScale>
                                      <p:cBhvr>
                                        <p:cTn id="30" dur="16">
                                          <p:stCondLst>
                                            <p:cond delay="1130"/>
                                          </p:stCondLst>
                                        </p:cTn>
                                        <p:tgtEl>
                                          <p:spTgt spid="3">
                                            <p:txEl>
                                              <p:pRg st="0" end="0"/>
                                            </p:txEl>
                                          </p:spTgt>
                                        </p:tgtEl>
                                      </p:cBhvr>
                                      <p:to x="100000" y="95000"/>
                                    </p:animScale>
                                    <p:animScale>
                                      <p:cBhvr>
                                        <p:cTn id="31" dur="104" decel="50000">
                                          <p:stCondLst>
                                            <p:cond delay="1146"/>
                                          </p:stCondLst>
                                        </p:cTn>
                                        <p:tgtEl>
                                          <p:spTgt spid="3">
                                            <p:txEl>
                                              <p:pRg st="0" end="0"/>
                                            </p:txEl>
                                          </p:spTgt>
                                        </p:tgtEl>
                                      </p:cBhvr>
                                      <p:to x="100000" y="100000"/>
                                    </p:animScale>
                                  </p:childTnLst>
                                </p:cTn>
                              </p:par>
                              <p:par>
                                <p:cTn id="32" presetID="26"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362">
                                          <p:stCondLst>
                                            <p:cond delay="0"/>
                                          </p:stCondLst>
                                        </p:cTn>
                                        <p:tgtEl>
                                          <p:spTgt spid="13"/>
                                        </p:tgtEl>
                                      </p:cBhvr>
                                    </p:animEffect>
                                    <p:anim calcmode="lin" valueType="num">
                                      <p:cBhvr>
                                        <p:cTn id="35" dur="1139"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6" dur="415"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7" dur="415" tmFilter="0, 0; 0.125,0.2665; 0.25,0.4; 0.375,0.465; 0.5,0.5;  0.625,0.535; 0.75,0.6; 0.875,0.7335; 1,1">
                                          <p:stCondLst>
                                            <p:cond delay="415"/>
                                          </p:stCondLst>
                                        </p:cTn>
                                        <p:tgtEl>
                                          <p:spTgt spid="13"/>
                                        </p:tgtEl>
                                        <p:attrNameLst>
                                          <p:attrName>ppt_y</p:attrName>
                                        </p:attrNameLst>
                                      </p:cBhvr>
                                      <p:tavLst>
                                        <p:tav tm="0" fmla="#ppt_y-sin(pi*$)/9">
                                          <p:val>
                                            <p:fltVal val="0"/>
                                          </p:val>
                                        </p:tav>
                                        <p:tav tm="100000">
                                          <p:val>
                                            <p:fltVal val="1"/>
                                          </p:val>
                                        </p:tav>
                                      </p:tavLst>
                                    </p:anim>
                                    <p:anim calcmode="lin" valueType="num">
                                      <p:cBhvr>
                                        <p:cTn id="38" dur="207" tmFilter="0, 0; 0.125,0.2665; 0.25,0.4; 0.375,0.465; 0.5,0.5;  0.625,0.535; 0.75,0.6; 0.875,0.7335; 1,1">
                                          <p:stCondLst>
                                            <p:cond delay="828"/>
                                          </p:stCondLst>
                                        </p:cTn>
                                        <p:tgtEl>
                                          <p:spTgt spid="13"/>
                                        </p:tgtEl>
                                        <p:attrNameLst>
                                          <p:attrName>ppt_y</p:attrName>
                                        </p:attrNameLst>
                                      </p:cBhvr>
                                      <p:tavLst>
                                        <p:tav tm="0" fmla="#ppt_y-sin(pi*$)/27">
                                          <p:val>
                                            <p:fltVal val="0"/>
                                          </p:val>
                                        </p:tav>
                                        <p:tav tm="100000">
                                          <p:val>
                                            <p:fltVal val="1"/>
                                          </p:val>
                                        </p:tav>
                                      </p:tavLst>
                                    </p:anim>
                                    <p:anim calcmode="lin" valueType="num">
                                      <p:cBhvr>
                                        <p:cTn id="39" dur="103" tmFilter="0, 0; 0.125,0.2665; 0.25,0.4; 0.375,0.465; 0.5,0.5;  0.625,0.535; 0.75,0.6; 0.875,0.7335; 1,1">
                                          <p:stCondLst>
                                            <p:cond delay="1035"/>
                                          </p:stCondLst>
                                        </p:cTn>
                                        <p:tgtEl>
                                          <p:spTgt spid="13"/>
                                        </p:tgtEl>
                                        <p:attrNameLst>
                                          <p:attrName>ppt_y</p:attrName>
                                        </p:attrNameLst>
                                      </p:cBhvr>
                                      <p:tavLst>
                                        <p:tav tm="0" fmla="#ppt_y-sin(pi*$)/81">
                                          <p:val>
                                            <p:fltVal val="0"/>
                                          </p:val>
                                        </p:tav>
                                        <p:tav tm="100000">
                                          <p:val>
                                            <p:fltVal val="1"/>
                                          </p:val>
                                        </p:tav>
                                      </p:tavLst>
                                    </p:anim>
                                    <p:animScale>
                                      <p:cBhvr>
                                        <p:cTn id="40" dur="16">
                                          <p:stCondLst>
                                            <p:cond delay="406"/>
                                          </p:stCondLst>
                                        </p:cTn>
                                        <p:tgtEl>
                                          <p:spTgt spid="13"/>
                                        </p:tgtEl>
                                      </p:cBhvr>
                                      <p:to x="100000" y="60000"/>
                                    </p:animScale>
                                    <p:animScale>
                                      <p:cBhvr>
                                        <p:cTn id="41" dur="104" decel="50000">
                                          <p:stCondLst>
                                            <p:cond delay="423"/>
                                          </p:stCondLst>
                                        </p:cTn>
                                        <p:tgtEl>
                                          <p:spTgt spid="13"/>
                                        </p:tgtEl>
                                      </p:cBhvr>
                                      <p:to x="100000" y="100000"/>
                                    </p:animScale>
                                    <p:animScale>
                                      <p:cBhvr>
                                        <p:cTn id="42" dur="16">
                                          <p:stCondLst>
                                            <p:cond delay="820"/>
                                          </p:stCondLst>
                                        </p:cTn>
                                        <p:tgtEl>
                                          <p:spTgt spid="13"/>
                                        </p:tgtEl>
                                      </p:cBhvr>
                                      <p:to x="100000" y="80000"/>
                                    </p:animScale>
                                    <p:animScale>
                                      <p:cBhvr>
                                        <p:cTn id="43" dur="104" decel="50000">
                                          <p:stCondLst>
                                            <p:cond delay="836"/>
                                          </p:stCondLst>
                                        </p:cTn>
                                        <p:tgtEl>
                                          <p:spTgt spid="13"/>
                                        </p:tgtEl>
                                      </p:cBhvr>
                                      <p:to x="100000" y="100000"/>
                                    </p:animScale>
                                    <p:animScale>
                                      <p:cBhvr>
                                        <p:cTn id="44" dur="16">
                                          <p:stCondLst>
                                            <p:cond delay="1026"/>
                                          </p:stCondLst>
                                        </p:cTn>
                                        <p:tgtEl>
                                          <p:spTgt spid="13"/>
                                        </p:tgtEl>
                                      </p:cBhvr>
                                      <p:to x="100000" y="90000"/>
                                    </p:animScale>
                                    <p:animScale>
                                      <p:cBhvr>
                                        <p:cTn id="45" dur="104" decel="50000">
                                          <p:stCondLst>
                                            <p:cond delay="1042"/>
                                          </p:stCondLst>
                                        </p:cTn>
                                        <p:tgtEl>
                                          <p:spTgt spid="13"/>
                                        </p:tgtEl>
                                      </p:cBhvr>
                                      <p:to x="100000" y="100000"/>
                                    </p:animScale>
                                    <p:animScale>
                                      <p:cBhvr>
                                        <p:cTn id="46" dur="16">
                                          <p:stCondLst>
                                            <p:cond delay="1130"/>
                                          </p:stCondLst>
                                        </p:cTn>
                                        <p:tgtEl>
                                          <p:spTgt spid="13"/>
                                        </p:tgtEl>
                                      </p:cBhvr>
                                      <p:to x="100000" y="95000"/>
                                    </p:animScale>
                                    <p:animScale>
                                      <p:cBhvr>
                                        <p:cTn id="47" dur="104" decel="50000">
                                          <p:stCondLst>
                                            <p:cond delay="1146"/>
                                          </p:stCondLst>
                                        </p:cTn>
                                        <p:tgtEl>
                                          <p:spTgt spid="13"/>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down)">
                                      <p:cBhvr>
                                        <p:cTn id="52" dur="362">
                                          <p:stCondLst>
                                            <p:cond delay="0"/>
                                          </p:stCondLst>
                                        </p:cTn>
                                        <p:tgtEl>
                                          <p:spTgt spid="6"/>
                                        </p:tgtEl>
                                      </p:cBhvr>
                                    </p:animEffect>
                                    <p:anim calcmode="lin" valueType="num">
                                      <p:cBhvr>
                                        <p:cTn id="53" dur="1139"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4" dur="415"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5" dur="415" tmFilter="0, 0; 0.125,0.2665; 0.25,0.4; 0.375,0.465; 0.5,0.5;  0.625,0.535; 0.75,0.6; 0.875,0.7335; 1,1">
                                          <p:stCondLst>
                                            <p:cond delay="415"/>
                                          </p:stCondLst>
                                        </p:cTn>
                                        <p:tgtEl>
                                          <p:spTgt spid="6"/>
                                        </p:tgtEl>
                                        <p:attrNameLst>
                                          <p:attrName>ppt_y</p:attrName>
                                        </p:attrNameLst>
                                      </p:cBhvr>
                                      <p:tavLst>
                                        <p:tav tm="0" fmla="#ppt_y-sin(pi*$)/9">
                                          <p:val>
                                            <p:fltVal val="0"/>
                                          </p:val>
                                        </p:tav>
                                        <p:tav tm="100000">
                                          <p:val>
                                            <p:fltVal val="1"/>
                                          </p:val>
                                        </p:tav>
                                      </p:tavLst>
                                    </p:anim>
                                    <p:anim calcmode="lin" valueType="num">
                                      <p:cBhvr>
                                        <p:cTn id="56" dur="207" tmFilter="0, 0; 0.125,0.2665; 0.25,0.4; 0.375,0.465; 0.5,0.5;  0.625,0.535; 0.75,0.6; 0.875,0.7335; 1,1">
                                          <p:stCondLst>
                                            <p:cond delay="828"/>
                                          </p:stCondLst>
                                        </p:cTn>
                                        <p:tgtEl>
                                          <p:spTgt spid="6"/>
                                        </p:tgtEl>
                                        <p:attrNameLst>
                                          <p:attrName>ppt_y</p:attrName>
                                        </p:attrNameLst>
                                      </p:cBhvr>
                                      <p:tavLst>
                                        <p:tav tm="0" fmla="#ppt_y-sin(pi*$)/27">
                                          <p:val>
                                            <p:fltVal val="0"/>
                                          </p:val>
                                        </p:tav>
                                        <p:tav tm="100000">
                                          <p:val>
                                            <p:fltVal val="1"/>
                                          </p:val>
                                        </p:tav>
                                      </p:tavLst>
                                    </p:anim>
                                    <p:anim calcmode="lin" valueType="num">
                                      <p:cBhvr>
                                        <p:cTn id="57" dur="103" tmFilter="0, 0; 0.125,0.2665; 0.25,0.4; 0.375,0.465; 0.5,0.5;  0.625,0.535; 0.75,0.6; 0.875,0.7335; 1,1">
                                          <p:stCondLst>
                                            <p:cond delay="1035"/>
                                          </p:stCondLst>
                                        </p:cTn>
                                        <p:tgtEl>
                                          <p:spTgt spid="6"/>
                                        </p:tgtEl>
                                        <p:attrNameLst>
                                          <p:attrName>ppt_y</p:attrName>
                                        </p:attrNameLst>
                                      </p:cBhvr>
                                      <p:tavLst>
                                        <p:tav tm="0" fmla="#ppt_y-sin(pi*$)/81">
                                          <p:val>
                                            <p:fltVal val="0"/>
                                          </p:val>
                                        </p:tav>
                                        <p:tav tm="100000">
                                          <p:val>
                                            <p:fltVal val="1"/>
                                          </p:val>
                                        </p:tav>
                                      </p:tavLst>
                                    </p:anim>
                                    <p:animScale>
                                      <p:cBhvr>
                                        <p:cTn id="58" dur="16">
                                          <p:stCondLst>
                                            <p:cond delay="406"/>
                                          </p:stCondLst>
                                        </p:cTn>
                                        <p:tgtEl>
                                          <p:spTgt spid="6"/>
                                        </p:tgtEl>
                                      </p:cBhvr>
                                      <p:to x="100000" y="60000"/>
                                    </p:animScale>
                                    <p:animScale>
                                      <p:cBhvr>
                                        <p:cTn id="59" dur="104" decel="50000">
                                          <p:stCondLst>
                                            <p:cond delay="423"/>
                                          </p:stCondLst>
                                        </p:cTn>
                                        <p:tgtEl>
                                          <p:spTgt spid="6"/>
                                        </p:tgtEl>
                                      </p:cBhvr>
                                      <p:to x="100000" y="100000"/>
                                    </p:animScale>
                                    <p:animScale>
                                      <p:cBhvr>
                                        <p:cTn id="60" dur="16">
                                          <p:stCondLst>
                                            <p:cond delay="820"/>
                                          </p:stCondLst>
                                        </p:cTn>
                                        <p:tgtEl>
                                          <p:spTgt spid="6"/>
                                        </p:tgtEl>
                                      </p:cBhvr>
                                      <p:to x="100000" y="80000"/>
                                    </p:animScale>
                                    <p:animScale>
                                      <p:cBhvr>
                                        <p:cTn id="61" dur="104" decel="50000">
                                          <p:stCondLst>
                                            <p:cond delay="836"/>
                                          </p:stCondLst>
                                        </p:cTn>
                                        <p:tgtEl>
                                          <p:spTgt spid="6"/>
                                        </p:tgtEl>
                                      </p:cBhvr>
                                      <p:to x="100000" y="100000"/>
                                    </p:animScale>
                                    <p:animScale>
                                      <p:cBhvr>
                                        <p:cTn id="62" dur="16">
                                          <p:stCondLst>
                                            <p:cond delay="1026"/>
                                          </p:stCondLst>
                                        </p:cTn>
                                        <p:tgtEl>
                                          <p:spTgt spid="6"/>
                                        </p:tgtEl>
                                      </p:cBhvr>
                                      <p:to x="100000" y="90000"/>
                                    </p:animScale>
                                    <p:animScale>
                                      <p:cBhvr>
                                        <p:cTn id="63" dur="104" decel="50000">
                                          <p:stCondLst>
                                            <p:cond delay="1042"/>
                                          </p:stCondLst>
                                        </p:cTn>
                                        <p:tgtEl>
                                          <p:spTgt spid="6"/>
                                        </p:tgtEl>
                                      </p:cBhvr>
                                      <p:to x="100000" y="100000"/>
                                    </p:animScale>
                                    <p:animScale>
                                      <p:cBhvr>
                                        <p:cTn id="64" dur="16">
                                          <p:stCondLst>
                                            <p:cond delay="1130"/>
                                          </p:stCondLst>
                                        </p:cTn>
                                        <p:tgtEl>
                                          <p:spTgt spid="6"/>
                                        </p:tgtEl>
                                      </p:cBhvr>
                                      <p:to x="100000" y="95000"/>
                                    </p:animScale>
                                    <p:animScale>
                                      <p:cBhvr>
                                        <p:cTn id="65" dur="104" decel="50000">
                                          <p:stCondLst>
                                            <p:cond delay="1146"/>
                                          </p:stCondLst>
                                        </p:cTn>
                                        <p:tgtEl>
                                          <p:spTgt spid="6"/>
                                        </p:tgtEl>
                                      </p:cBhvr>
                                      <p:to x="100000" y="100000"/>
                                    </p:animScale>
                                  </p:childTnLst>
                                </p:cTn>
                              </p:par>
                              <p:par>
                                <p:cTn id="66" presetID="26"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down)">
                                      <p:cBhvr>
                                        <p:cTn id="68" dur="362">
                                          <p:stCondLst>
                                            <p:cond delay="0"/>
                                          </p:stCondLst>
                                        </p:cTn>
                                        <p:tgtEl>
                                          <p:spTgt spid="10"/>
                                        </p:tgtEl>
                                      </p:cBhvr>
                                    </p:animEffect>
                                    <p:anim calcmode="lin" valueType="num">
                                      <p:cBhvr>
                                        <p:cTn id="69" dur="1139"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0" dur="415"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71" dur="415" tmFilter="0, 0; 0.125,0.2665; 0.25,0.4; 0.375,0.465; 0.5,0.5;  0.625,0.535; 0.75,0.6; 0.875,0.7335; 1,1">
                                          <p:stCondLst>
                                            <p:cond delay="415"/>
                                          </p:stCondLst>
                                        </p:cTn>
                                        <p:tgtEl>
                                          <p:spTgt spid="10"/>
                                        </p:tgtEl>
                                        <p:attrNameLst>
                                          <p:attrName>ppt_y</p:attrName>
                                        </p:attrNameLst>
                                      </p:cBhvr>
                                      <p:tavLst>
                                        <p:tav tm="0" fmla="#ppt_y-sin(pi*$)/9">
                                          <p:val>
                                            <p:fltVal val="0"/>
                                          </p:val>
                                        </p:tav>
                                        <p:tav tm="100000">
                                          <p:val>
                                            <p:fltVal val="1"/>
                                          </p:val>
                                        </p:tav>
                                      </p:tavLst>
                                    </p:anim>
                                    <p:anim calcmode="lin" valueType="num">
                                      <p:cBhvr>
                                        <p:cTn id="72" dur="207" tmFilter="0, 0; 0.125,0.2665; 0.25,0.4; 0.375,0.465; 0.5,0.5;  0.625,0.535; 0.75,0.6; 0.875,0.7335; 1,1">
                                          <p:stCondLst>
                                            <p:cond delay="828"/>
                                          </p:stCondLst>
                                        </p:cTn>
                                        <p:tgtEl>
                                          <p:spTgt spid="10"/>
                                        </p:tgtEl>
                                        <p:attrNameLst>
                                          <p:attrName>ppt_y</p:attrName>
                                        </p:attrNameLst>
                                      </p:cBhvr>
                                      <p:tavLst>
                                        <p:tav tm="0" fmla="#ppt_y-sin(pi*$)/27">
                                          <p:val>
                                            <p:fltVal val="0"/>
                                          </p:val>
                                        </p:tav>
                                        <p:tav tm="100000">
                                          <p:val>
                                            <p:fltVal val="1"/>
                                          </p:val>
                                        </p:tav>
                                      </p:tavLst>
                                    </p:anim>
                                    <p:anim calcmode="lin" valueType="num">
                                      <p:cBhvr>
                                        <p:cTn id="73" dur="103" tmFilter="0, 0; 0.125,0.2665; 0.25,0.4; 0.375,0.465; 0.5,0.5;  0.625,0.535; 0.75,0.6; 0.875,0.7335; 1,1">
                                          <p:stCondLst>
                                            <p:cond delay="1035"/>
                                          </p:stCondLst>
                                        </p:cTn>
                                        <p:tgtEl>
                                          <p:spTgt spid="10"/>
                                        </p:tgtEl>
                                        <p:attrNameLst>
                                          <p:attrName>ppt_y</p:attrName>
                                        </p:attrNameLst>
                                      </p:cBhvr>
                                      <p:tavLst>
                                        <p:tav tm="0" fmla="#ppt_y-sin(pi*$)/81">
                                          <p:val>
                                            <p:fltVal val="0"/>
                                          </p:val>
                                        </p:tav>
                                        <p:tav tm="100000">
                                          <p:val>
                                            <p:fltVal val="1"/>
                                          </p:val>
                                        </p:tav>
                                      </p:tavLst>
                                    </p:anim>
                                    <p:animScale>
                                      <p:cBhvr>
                                        <p:cTn id="74" dur="16">
                                          <p:stCondLst>
                                            <p:cond delay="406"/>
                                          </p:stCondLst>
                                        </p:cTn>
                                        <p:tgtEl>
                                          <p:spTgt spid="10"/>
                                        </p:tgtEl>
                                      </p:cBhvr>
                                      <p:to x="100000" y="60000"/>
                                    </p:animScale>
                                    <p:animScale>
                                      <p:cBhvr>
                                        <p:cTn id="75" dur="104" decel="50000">
                                          <p:stCondLst>
                                            <p:cond delay="423"/>
                                          </p:stCondLst>
                                        </p:cTn>
                                        <p:tgtEl>
                                          <p:spTgt spid="10"/>
                                        </p:tgtEl>
                                      </p:cBhvr>
                                      <p:to x="100000" y="100000"/>
                                    </p:animScale>
                                    <p:animScale>
                                      <p:cBhvr>
                                        <p:cTn id="76" dur="16">
                                          <p:stCondLst>
                                            <p:cond delay="820"/>
                                          </p:stCondLst>
                                        </p:cTn>
                                        <p:tgtEl>
                                          <p:spTgt spid="10"/>
                                        </p:tgtEl>
                                      </p:cBhvr>
                                      <p:to x="100000" y="80000"/>
                                    </p:animScale>
                                    <p:animScale>
                                      <p:cBhvr>
                                        <p:cTn id="77" dur="104" decel="50000">
                                          <p:stCondLst>
                                            <p:cond delay="836"/>
                                          </p:stCondLst>
                                        </p:cTn>
                                        <p:tgtEl>
                                          <p:spTgt spid="10"/>
                                        </p:tgtEl>
                                      </p:cBhvr>
                                      <p:to x="100000" y="100000"/>
                                    </p:animScale>
                                    <p:animScale>
                                      <p:cBhvr>
                                        <p:cTn id="78" dur="16">
                                          <p:stCondLst>
                                            <p:cond delay="1026"/>
                                          </p:stCondLst>
                                        </p:cTn>
                                        <p:tgtEl>
                                          <p:spTgt spid="10"/>
                                        </p:tgtEl>
                                      </p:cBhvr>
                                      <p:to x="100000" y="90000"/>
                                    </p:animScale>
                                    <p:animScale>
                                      <p:cBhvr>
                                        <p:cTn id="79" dur="104" decel="50000">
                                          <p:stCondLst>
                                            <p:cond delay="1042"/>
                                          </p:stCondLst>
                                        </p:cTn>
                                        <p:tgtEl>
                                          <p:spTgt spid="10"/>
                                        </p:tgtEl>
                                      </p:cBhvr>
                                      <p:to x="100000" y="100000"/>
                                    </p:animScale>
                                    <p:animScale>
                                      <p:cBhvr>
                                        <p:cTn id="80" dur="16">
                                          <p:stCondLst>
                                            <p:cond delay="1130"/>
                                          </p:stCondLst>
                                        </p:cTn>
                                        <p:tgtEl>
                                          <p:spTgt spid="10"/>
                                        </p:tgtEl>
                                      </p:cBhvr>
                                      <p:to x="100000" y="95000"/>
                                    </p:animScale>
                                    <p:animScale>
                                      <p:cBhvr>
                                        <p:cTn id="81" dur="104" decel="50000">
                                          <p:stCondLst>
                                            <p:cond delay="1146"/>
                                          </p:stCondLst>
                                        </p:cTn>
                                        <p:tgtEl>
                                          <p:spTgt spid="10"/>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down)">
                                      <p:cBhvr>
                                        <p:cTn id="86" dur="362">
                                          <p:stCondLst>
                                            <p:cond delay="0"/>
                                          </p:stCondLst>
                                        </p:cTn>
                                        <p:tgtEl>
                                          <p:spTgt spid="7"/>
                                        </p:tgtEl>
                                      </p:cBhvr>
                                    </p:animEffect>
                                    <p:anim calcmode="lin" valueType="num">
                                      <p:cBhvr>
                                        <p:cTn id="87" dur="1139"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8" dur="41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89" dur="415" tmFilter="0, 0; 0.125,0.2665; 0.25,0.4; 0.375,0.465; 0.5,0.5;  0.625,0.535; 0.75,0.6; 0.875,0.7335; 1,1">
                                          <p:stCondLst>
                                            <p:cond delay="415"/>
                                          </p:stCondLst>
                                        </p:cTn>
                                        <p:tgtEl>
                                          <p:spTgt spid="7"/>
                                        </p:tgtEl>
                                        <p:attrNameLst>
                                          <p:attrName>ppt_y</p:attrName>
                                        </p:attrNameLst>
                                      </p:cBhvr>
                                      <p:tavLst>
                                        <p:tav tm="0" fmla="#ppt_y-sin(pi*$)/9">
                                          <p:val>
                                            <p:fltVal val="0"/>
                                          </p:val>
                                        </p:tav>
                                        <p:tav tm="100000">
                                          <p:val>
                                            <p:fltVal val="1"/>
                                          </p:val>
                                        </p:tav>
                                      </p:tavLst>
                                    </p:anim>
                                    <p:anim calcmode="lin" valueType="num">
                                      <p:cBhvr>
                                        <p:cTn id="90" dur="207" tmFilter="0, 0; 0.125,0.2665; 0.25,0.4; 0.375,0.465; 0.5,0.5;  0.625,0.535; 0.75,0.6; 0.875,0.7335; 1,1">
                                          <p:stCondLst>
                                            <p:cond delay="828"/>
                                          </p:stCondLst>
                                        </p:cTn>
                                        <p:tgtEl>
                                          <p:spTgt spid="7"/>
                                        </p:tgtEl>
                                        <p:attrNameLst>
                                          <p:attrName>ppt_y</p:attrName>
                                        </p:attrNameLst>
                                      </p:cBhvr>
                                      <p:tavLst>
                                        <p:tav tm="0" fmla="#ppt_y-sin(pi*$)/27">
                                          <p:val>
                                            <p:fltVal val="0"/>
                                          </p:val>
                                        </p:tav>
                                        <p:tav tm="100000">
                                          <p:val>
                                            <p:fltVal val="1"/>
                                          </p:val>
                                        </p:tav>
                                      </p:tavLst>
                                    </p:anim>
                                    <p:anim calcmode="lin" valueType="num">
                                      <p:cBhvr>
                                        <p:cTn id="91" dur="103" tmFilter="0, 0; 0.125,0.2665; 0.25,0.4; 0.375,0.465; 0.5,0.5;  0.625,0.535; 0.75,0.6; 0.875,0.7335; 1,1">
                                          <p:stCondLst>
                                            <p:cond delay="1035"/>
                                          </p:stCondLst>
                                        </p:cTn>
                                        <p:tgtEl>
                                          <p:spTgt spid="7"/>
                                        </p:tgtEl>
                                        <p:attrNameLst>
                                          <p:attrName>ppt_y</p:attrName>
                                        </p:attrNameLst>
                                      </p:cBhvr>
                                      <p:tavLst>
                                        <p:tav tm="0" fmla="#ppt_y-sin(pi*$)/81">
                                          <p:val>
                                            <p:fltVal val="0"/>
                                          </p:val>
                                        </p:tav>
                                        <p:tav tm="100000">
                                          <p:val>
                                            <p:fltVal val="1"/>
                                          </p:val>
                                        </p:tav>
                                      </p:tavLst>
                                    </p:anim>
                                    <p:animScale>
                                      <p:cBhvr>
                                        <p:cTn id="92" dur="16">
                                          <p:stCondLst>
                                            <p:cond delay="406"/>
                                          </p:stCondLst>
                                        </p:cTn>
                                        <p:tgtEl>
                                          <p:spTgt spid="7"/>
                                        </p:tgtEl>
                                      </p:cBhvr>
                                      <p:to x="100000" y="60000"/>
                                    </p:animScale>
                                    <p:animScale>
                                      <p:cBhvr>
                                        <p:cTn id="93" dur="104" decel="50000">
                                          <p:stCondLst>
                                            <p:cond delay="423"/>
                                          </p:stCondLst>
                                        </p:cTn>
                                        <p:tgtEl>
                                          <p:spTgt spid="7"/>
                                        </p:tgtEl>
                                      </p:cBhvr>
                                      <p:to x="100000" y="100000"/>
                                    </p:animScale>
                                    <p:animScale>
                                      <p:cBhvr>
                                        <p:cTn id="94" dur="16">
                                          <p:stCondLst>
                                            <p:cond delay="820"/>
                                          </p:stCondLst>
                                        </p:cTn>
                                        <p:tgtEl>
                                          <p:spTgt spid="7"/>
                                        </p:tgtEl>
                                      </p:cBhvr>
                                      <p:to x="100000" y="80000"/>
                                    </p:animScale>
                                    <p:animScale>
                                      <p:cBhvr>
                                        <p:cTn id="95" dur="104" decel="50000">
                                          <p:stCondLst>
                                            <p:cond delay="836"/>
                                          </p:stCondLst>
                                        </p:cTn>
                                        <p:tgtEl>
                                          <p:spTgt spid="7"/>
                                        </p:tgtEl>
                                      </p:cBhvr>
                                      <p:to x="100000" y="100000"/>
                                    </p:animScale>
                                    <p:animScale>
                                      <p:cBhvr>
                                        <p:cTn id="96" dur="16">
                                          <p:stCondLst>
                                            <p:cond delay="1026"/>
                                          </p:stCondLst>
                                        </p:cTn>
                                        <p:tgtEl>
                                          <p:spTgt spid="7"/>
                                        </p:tgtEl>
                                      </p:cBhvr>
                                      <p:to x="100000" y="90000"/>
                                    </p:animScale>
                                    <p:animScale>
                                      <p:cBhvr>
                                        <p:cTn id="97" dur="104" decel="50000">
                                          <p:stCondLst>
                                            <p:cond delay="1042"/>
                                          </p:stCondLst>
                                        </p:cTn>
                                        <p:tgtEl>
                                          <p:spTgt spid="7"/>
                                        </p:tgtEl>
                                      </p:cBhvr>
                                      <p:to x="100000" y="100000"/>
                                    </p:animScale>
                                    <p:animScale>
                                      <p:cBhvr>
                                        <p:cTn id="98" dur="16">
                                          <p:stCondLst>
                                            <p:cond delay="1130"/>
                                          </p:stCondLst>
                                        </p:cTn>
                                        <p:tgtEl>
                                          <p:spTgt spid="7"/>
                                        </p:tgtEl>
                                      </p:cBhvr>
                                      <p:to x="100000" y="95000"/>
                                    </p:animScale>
                                    <p:animScale>
                                      <p:cBhvr>
                                        <p:cTn id="99" dur="104" decel="50000">
                                          <p:stCondLst>
                                            <p:cond delay="1146"/>
                                          </p:stCondLst>
                                        </p:cTn>
                                        <p:tgtEl>
                                          <p:spTgt spid="7"/>
                                        </p:tgtEl>
                                      </p:cBhvr>
                                      <p:to x="100000" y="100000"/>
                                    </p:animScale>
                                  </p:childTnLst>
                                </p:cTn>
                              </p:par>
                              <p:par>
                                <p:cTn id="100" presetID="26" presetClass="entr" presetSubtype="0" fill="hold" grpId="0" nodeType="with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wipe(down)">
                                      <p:cBhvr>
                                        <p:cTn id="102" dur="362">
                                          <p:stCondLst>
                                            <p:cond delay="0"/>
                                          </p:stCondLst>
                                        </p:cTn>
                                        <p:tgtEl>
                                          <p:spTgt spid="11"/>
                                        </p:tgtEl>
                                      </p:cBhvr>
                                    </p:animEffect>
                                    <p:anim calcmode="lin" valueType="num">
                                      <p:cBhvr>
                                        <p:cTn id="103" dur="1139"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04" dur="415"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5" dur="415" tmFilter="0, 0; 0.125,0.2665; 0.25,0.4; 0.375,0.465; 0.5,0.5;  0.625,0.535; 0.75,0.6; 0.875,0.7335; 1,1">
                                          <p:stCondLst>
                                            <p:cond delay="415"/>
                                          </p:stCondLst>
                                        </p:cTn>
                                        <p:tgtEl>
                                          <p:spTgt spid="11"/>
                                        </p:tgtEl>
                                        <p:attrNameLst>
                                          <p:attrName>ppt_y</p:attrName>
                                        </p:attrNameLst>
                                      </p:cBhvr>
                                      <p:tavLst>
                                        <p:tav tm="0" fmla="#ppt_y-sin(pi*$)/9">
                                          <p:val>
                                            <p:fltVal val="0"/>
                                          </p:val>
                                        </p:tav>
                                        <p:tav tm="100000">
                                          <p:val>
                                            <p:fltVal val="1"/>
                                          </p:val>
                                        </p:tav>
                                      </p:tavLst>
                                    </p:anim>
                                    <p:anim calcmode="lin" valueType="num">
                                      <p:cBhvr>
                                        <p:cTn id="106" dur="207" tmFilter="0, 0; 0.125,0.2665; 0.25,0.4; 0.375,0.465; 0.5,0.5;  0.625,0.535; 0.75,0.6; 0.875,0.7335; 1,1">
                                          <p:stCondLst>
                                            <p:cond delay="828"/>
                                          </p:stCondLst>
                                        </p:cTn>
                                        <p:tgtEl>
                                          <p:spTgt spid="11"/>
                                        </p:tgtEl>
                                        <p:attrNameLst>
                                          <p:attrName>ppt_y</p:attrName>
                                        </p:attrNameLst>
                                      </p:cBhvr>
                                      <p:tavLst>
                                        <p:tav tm="0" fmla="#ppt_y-sin(pi*$)/27">
                                          <p:val>
                                            <p:fltVal val="0"/>
                                          </p:val>
                                        </p:tav>
                                        <p:tav tm="100000">
                                          <p:val>
                                            <p:fltVal val="1"/>
                                          </p:val>
                                        </p:tav>
                                      </p:tavLst>
                                    </p:anim>
                                    <p:anim calcmode="lin" valueType="num">
                                      <p:cBhvr>
                                        <p:cTn id="107" dur="103" tmFilter="0, 0; 0.125,0.2665; 0.25,0.4; 0.375,0.465; 0.5,0.5;  0.625,0.535; 0.75,0.6; 0.875,0.7335; 1,1">
                                          <p:stCondLst>
                                            <p:cond delay="1035"/>
                                          </p:stCondLst>
                                        </p:cTn>
                                        <p:tgtEl>
                                          <p:spTgt spid="11"/>
                                        </p:tgtEl>
                                        <p:attrNameLst>
                                          <p:attrName>ppt_y</p:attrName>
                                        </p:attrNameLst>
                                      </p:cBhvr>
                                      <p:tavLst>
                                        <p:tav tm="0" fmla="#ppt_y-sin(pi*$)/81">
                                          <p:val>
                                            <p:fltVal val="0"/>
                                          </p:val>
                                        </p:tav>
                                        <p:tav tm="100000">
                                          <p:val>
                                            <p:fltVal val="1"/>
                                          </p:val>
                                        </p:tav>
                                      </p:tavLst>
                                    </p:anim>
                                    <p:animScale>
                                      <p:cBhvr>
                                        <p:cTn id="108" dur="16">
                                          <p:stCondLst>
                                            <p:cond delay="406"/>
                                          </p:stCondLst>
                                        </p:cTn>
                                        <p:tgtEl>
                                          <p:spTgt spid="11"/>
                                        </p:tgtEl>
                                      </p:cBhvr>
                                      <p:to x="100000" y="60000"/>
                                    </p:animScale>
                                    <p:animScale>
                                      <p:cBhvr>
                                        <p:cTn id="109" dur="104" decel="50000">
                                          <p:stCondLst>
                                            <p:cond delay="423"/>
                                          </p:stCondLst>
                                        </p:cTn>
                                        <p:tgtEl>
                                          <p:spTgt spid="11"/>
                                        </p:tgtEl>
                                      </p:cBhvr>
                                      <p:to x="100000" y="100000"/>
                                    </p:animScale>
                                    <p:animScale>
                                      <p:cBhvr>
                                        <p:cTn id="110" dur="16">
                                          <p:stCondLst>
                                            <p:cond delay="820"/>
                                          </p:stCondLst>
                                        </p:cTn>
                                        <p:tgtEl>
                                          <p:spTgt spid="11"/>
                                        </p:tgtEl>
                                      </p:cBhvr>
                                      <p:to x="100000" y="80000"/>
                                    </p:animScale>
                                    <p:animScale>
                                      <p:cBhvr>
                                        <p:cTn id="111" dur="104" decel="50000">
                                          <p:stCondLst>
                                            <p:cond delay="836"/>
                                          </p:stCondLst>
                                        </p:cTn>
                                        <p:tgtEl>
                                          <p:spTgt spid="11"/>
                                        </p:tgtEl>
                                      </p:cBhvr>
                                      <p:to x="100000" y="100000"/>
                                    </p:animScale>
                                    <p:animScale>
                                      <p:cBhvr>
                                        <p:cTn id="112" dur="16">
                                          <p:stCondLst>
                                            <p:cond delay="1026"/>
                                          </p:stCondLst>
                                        </p:cTn>
                                        <p:tgtEl>
                                          <p:spTgt spid="11"/>
                                        </p:tgtEl>
                                      </p:cBhvr>
                                      <p:to x="100000" y="90000"/>
                                    </p:animScale>
                                    <p:animScale>
                                      <p:cBhvr>
                                        <p:cTn id="113" dur="104" decel="50000">
                                          <p:stCondLst>
                                            <p:cond delay="1042"/>
                                          </p:stCondLst>
                                        </p:cTn>
                                        <p:tgtEl>
                                          <p:spTgt spid="11"/>
                                        </p:tgtEl>
                                      </p:cBhvr>
                                      <p:to x="100000" y="100000"/>
                                    </p:animScale>
                                    <p:animScale>
                                      <p:cBhvr>
                                        <p:cTn id="114" dur="16">
                                          <p:stCondLst>
                                            <p:cond delay="1130"/>
                                          </p:stCondLst>
                                        </p:cTn>
                                        <p:tgtEl>
                                          <p:spTgt spid="11"/>
                                        </p:tgtEl>
                                      </p:cBhvr>
                                      <p:to x="100000" y="95000"/>
                                    </p:animScale>
                                    <p:animScale>
                                      <p:cBhvr>
                                        <p:cTn id="115" dur="104" decel="50000">
                                          <p:stCondLst>
                                            <p:cond delay="1146"/>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6" fill="hold" display="0">
                  <p:stCondLst>
                    <p:cond delay="indefinite"/>
                  </p:stCondLst>
                  <p:endCondLst>
                    <p:cond evt="onStopAudio" delay="0">
                      <p:tgtEl>
                        <p:sldTgt/>
                      </p:tgtEl>
                    </p:cond>
                  </p:endCondLst>
                </p:cTn>
                <p:tgtEl>
                  <p:spTgt spid="14"/>
                </p:tgtEl>
              </p:cMediaNode>
            </p:audio>
          </p:childTnLst>
        </p:cTn>
      </p:par>
    </p:tnLst>
    <p:bldLst>
      <p:bldP spid="2" grpId="0"/>
      <p:bldP spid="3" grpId="0" build="p"/>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D7A-D969-4389-BCB7-ABCB9F839280}"/>
              </a:ext>
            </a:extLst>
          </p:cNvPr>
          <p:cNvSpPr>
            <a:spLocks noGrp="1"/>
          </p:cNvSpPr>
          <p:nvPr>
            <p:ph type="title"/>
          </p:nvPr>
        </p:nvSpPr>
        <p:spPr>
          <a:xfrm>
            <a:off x="1022445" y="47143"/>
            <a:ext cx="9601200" cy="1143000"/>
          </a:xfrm>
        </p:spPr>
        <p:txBody>
          <a:bodyPr/>
          <a:lstStyle/>
          <a:p>
            <a:pPr algn="ctr"/>
            <a:r>
              <a:rPr lang="en-IN" dirty="0"/>
              <a:t>Stage 2:- Extraction of Image Pixels</a:t>
            </a:r>
          </a:p>
        </p:txBody>
      </p:sp>
      <p:sp>
        <p:nvSpPr>
          <p:cNvPr id="3" name="Content Placeholder 2">
            <a:extLst>
              <a:ext uri="{FF2B5EF4-FFF2-40B4-BE49-F238E27FC236}">
                <a16:creationId xmlns:a16="http://schemas.microsoft.com/office/drawing/2014/main" id="{D045980C-24C4-46ED-9FF5-9A4DFBD4787D}"/>
              </a:ext>
            </a:extLst>
          </p:cNvPr>
          <p:cNvSpPr>
            <a:spLocks noGrp="1"/>
          </p:cNvSpPr>
          <p:nvPr>
            <p:ph sz="half" idx="1"/>
          </p:nvPr>
        </p:nvSpPr>
        <p:spPr>
          <a:xfrm>
            <a:off x="1098645" y="1745815"/>
            <a:ext cx="4724400" cy="4117975"/>
          </a:xfrm>
        </p:spPr>
        <p:txBody>
          <a:bodyPr>
            <a:normAutofit/>
          </a:bodyPr>
          <a:lstStyle/>
          <a:p>
            <a:r>
              <a:rPr lang="en-IN" dirty="0"/>
              <a:t>We know that a Digital image is constituted of pixels. Using certain Digital Image Processing algorithms we can extract all those pixel values and say store them all in a matrix with its corresponding co-ordinates.</a:t>
            </a:r>
          </a:p>
          <a:p>
            <a:r>
              <a:rPr lang="en-IN" dirty="0"/>
              <a:t>For an RGB Image Each Index of the matrix stores a Colour Bitmap Vector and the Position Vector</a:t>
            </a:r>
          </a:p>
          <a:p>
            <a:r>
              <a:rPr lang="en-IN" dirty="0"/>
              <a:t>The complexity of extracting all the pixels is extremely small as a computer sees the image as a matrix of different pixel values.</a:t>
            </a:r>
          </a:p>
        </p:txBody>
      </p:sp>
      <p:pic>
        <p:nvPicPr>
          <p:cNvPr id="7" name="Content Placeholder 6">
            <a:extLst>
              <a:ext uri="{FF2B5EF4-FFF2-40B4-BE49-F238E27FC236}">
                <a16:creationId xmlns:a16="http://schemas.microsoft.com/office/drawing/2014/main" id="{BE7F8D93-DE6E-41DE-95A2-589E35FD08D9}"/>
              </a:ext>
            </a:extLst>
          </p:cNvPr>
          <p:cNvPicPr>
            <a:picLocks noGrp="1" noChangeAspect="1"/>
          </p:cNvPicPr>
          <p:nvPr>
            <p:ph sz="half" idx="2"/>
          </p:nvPr>
        </p:nvPicPr>
        <p:blipFill>
          <a:blip r:embed="rId5"/>
          <a:stretch>
            <a:fillRect/>
          </a:stretch>
        </p:blipFill>
        <p:spPr>
          <a:xfrm>
            <a:off x="6940515" y="1196321"/>
            <a:ext cx="4425985" cy="3322957"/>
          </a:xfrm>
          <a:prstGeom prst="rect">
            <a:avLst/>
          </a:prstGeom>
        </p:spPr>
      </p:pic>
      <p:sp>
        <p:nvSpPr>
          <p:cNvPr id="4" name="Footer Placeholder 3">
            <a:extLst>
              <a:ext uri="{FF2B5EF4-FFF2-40B4-BE49-F238E27FC236}">
                <a16:creationId xmlns:a16="http://schemas.microsoft.com/office/drawing/2014/main" id="{482EE928-D1EE-4929-8A10-1C03F2524C68}"/>
              </a:ext>
            </a:extLst>
          </p:cNvPr>
          <p:cNvSpPr>
            <a:spLocks noGrp="1"/>
          </p:cNvSpPr>
          <p:nvPr>
            <p:ph type="ftr" sz="quarter" idx="11"/>
          </p:nvPr>
        </p:nvSpPr>
        <p:spPr/>
        <p:txBody>
          <a:bodyPr/>
          <a:lstStyle/>
          <a:p>
            <a:r>
              <a:rPr lang="en-US"/>
              <a:t>SRM Institute Of Science and Technology</a:t>
            </a:r>
            <a:endParaRPr lang="en-US" dirty="0"/>
          </a:p>
        </p:txBody>
      </p:sp>
      <p:pic>
        <p:nvPicPr>
          <p:cNvPr id="8" name="Picture 7">
            <a:extLst>
              <a:ext uri="{FF2B5EF4-FFF2-40B4-BE49-F238E27FC236}">
                <a16:creationId xmlns:a16="http://schemas.microsoft.com/office/drawing/2014/main" id="{5F0F73CA-1AE8-4F61-B0E8-0C3EC363E09F}"/>
              </a:ext>
            </a:extLst>
          </p:cNvPr>
          <p:cNvPicPr>
            <a:picLocks noChangeAspect="1"/>
          </p:cNvPicPr>
          <p:nvPr/>
        </p:nvPicPr>
        <p:blipFill>
          <a:blip r:embed="rId6"/>
          <a:stretch>
            <a:fillRect/>
          </a:stretch>
        </p:blipFill>
        <p:spPr>
          <a:xfrm>
            <a:off x="7051138" y="4475695"/>
            <a:ext cx="4315362" cy="1518656"/>
          </a:xfrm>
          <a:prstGeom prst="rect">
            <a:avLst/>
          </a:prstGeom>
        </p:spPr>
      </p:pic>
      <p:pic>
        <p:nvPicPr>
          <p:cNvPr id="6" name="Audio 5">
            <a:hlinkClick r:id="" action="ppaction://media"/>
            <a:extLst>
              <a:ext uri="{FF2B5EF4-FFF2-40B4-BE49-F238E27FC236}">
                <a16:creationId xmlns:a16="http://schemas.microsoft.com/office/drawing/2014/main" id="{AFD672FD-BB06-4062-95FB-376ADEDFD1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587456767"/>
      </p:ext>
    </p:extLst>
  </p:cSld>
  <p:clrMapOvr>
    <a:masterClrMapping/>
  </p:clrMapOvr>
  <mc:AlternateContent xmlns:mc="http://schemas.openxmlformats.org/markup-compatibility/2006">
    <mc:Choice xmlns:p14="http://schemas.microsoft.com/office/powerpoint/2010/main" Requires="p14">
      <p:transition spd="med" p14:dur="700" advTm="63094">
        <p:fade/>
      </p:transition>
    </mc:Choice>
    <mc:Fallback>
      <p:transition spd="med" advTm="630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inVertic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barn(inVertical)">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barn(inVertical)">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6"/>
                </p:tgtEl>
              </p:cMediaNode>
            </p:audio>
          </p:childTnLst>
        </p:cTn>
      </p:par>
    </p:tnLst>
    <p:bldLst>
      <p:bldP spid="3" grpId="0" build="p"/>
    </p:bldLst>
  </p:timing>
  <p:extLst mod="1">
    <p:ext uri="{3A86A75C-4F4B-4683-9AE1-C65F6400EC91}">
      <p14:laserTraceLst xmlns:p14="http://schemas.microsoft.com/office/powerpoint/2010/main">
        <p14:tracePtLst>
          <p14:tracePt t="18351" x="6875463" y="3455988"/>
          <p14:tracePt t="18461" x="6884988" y="3455988"/>
          <p14:tracePt t="18477" x="6894513" y="3455988"/>
          <p14:tracePt t="18486" x="6938963" y="3455988"/>
          <p14:tracePt t="18493" x="6991350" y="3455988"/>
          <p14:tracePt t="18502" x="7108825" y="3446463"/>
          <p14:tracePt t="18517" x="7232650" y="3438525"/>
          <p14:tracePt t="18533" x="7402513" y="3384550"/>
          <p14:tracePt t="18550" x="7500938" y="3357563"/>
          <p14:tracePt t="18566" x="7545388" y="3340100"/>
          <p14:tracePt t="18583" x="7554913" y="3340100"/>
          <p14:tracePt t="18629" x="7562850" y="3340100"/>
          <p14:tracePt t="18638" x="7589838" y="3340100"/>
          <p14:tracePt t="18654" x="7599363" y="3340100"/>
          <p14:tracePt t="18741" x="7608888" y="3340100"/>
          <p14:tracePt t="18749" x="7616825" y="3340100"/>
          <p14:tracePt t="18758" x="7626350" y="3340100"/>
          <p14:tracePt t="18766" x="7661275" y="3340100"/>
          <p14:tracePt t="18783" x="7697788" y="3330575"/>
          <p14:tracePt t="18800" x="7705725" y="3313113"/>
          <p14:tracePt t="18918" x="7705725" y="3348038"/>
          <p14:tracePt t="18925" x="7705725" y="3384550"/>
          <p14:tracePt t="18933" x="7705725" y="3473450"/>
          <p14:tracePt t="18950" x="7705725" y="3598863"/>
          <p14:tracePt t="18966" x="7705725" y="3768725"/>
          <p14:tracePt t="18983" x="7705725" y="3894138"/>
          <p14:tracePt t="19000" x="7705725" y="3973513"/>
          <p14:tracePt t="19016" x="7705725" y="3983038"/>
          <p14:tracePt t="19165" x="7705725" y="4017963"/>
          <p14:tracePt t="19173" x="7705725" y="4037013"/>
          <p14:tracePt t="19183" x="7705725" y="4089400"/>
          <p14:tracePt t="19200" x="7705725" y="4170363"/>
          <p14:tracePt t="19216" x="7705725" y="4205288"/>
          <p14:tracePt t="19233" x="7705725" y="4224338"/>
          <p14:tracePt t="20021" x="7732713" y="4232275"/>
          <p14:tracePt t="20030" x="7769225" y="4232275"/>
          <p14:tracePt t="20037" x="7858125" y="4232275"/>
          <p14:tracePt t="20050" x="7939088" y="4197350"/>
          <p14:tracePt t="20067" x="8116888" y="4179888"/>
          <p14:tracePt t="20069" x="8232775" y="4160838"/>
          <p14:tracePt t="20083" x="8340725" y="4133850"/>
          <p14:tracePt t="20100" x="8483600" y="4071938"/>
          <p14:tracePt t="20101" x="8537575" y="4017963"/>
          <p14:tracePt t="20117" x="8626475" y="3965575"/>
          <p14:tracePt t="20133" x="8634413" y="3946525"/>
          <p14:tracePt t="20174" x="8634413" y="3938588"/>
          <p14:tracePt t="20181" x="8643938" y="3919538"/>
          <p14:tracePt t="20197" x="8653463" y="3919538"/>
          <p14:tracePt t="20205" x="8724900" y="3894138"/>
          <p14:tracePt t="20216" x="8759825" y="3884613"/>
          <p14:tracePt t="20233" x="8885238" y="3795713"/>
          <p14:tracePt t="20250" x="9001125" y="3714750"/>
          <p14:tracePt t="20266" x="9170988" y="3598863"/>
          <p14:tracePt t="20283" x="9251950" y="3536950"/>
          <p14:tracePt t="20299" x="9304338" y="3482975"/>
          <p14:tracePt t="20301" x="9323388" y="3429000"/>
          <p14:tracePt t="20316" x="9323388" y="3340100"/>
          <p14:tracePt t="20333" x="9323388" y="3276600"/>
          <p14:tracePt t="20349" x="9323388" y="3205163"/>
          <p14:tracePt t="20366" x="9323388" y="3116263"/>
          <p14:tracePt t="20383" x="9323388" y="3036888"/>
          <p14:tracePt t="20399" x="9277350" y="2938463"/>
          <p14:tracePt t="20416" x="9251950" y="2803525"/>
          <p14:tracePt t="20433" x="9224963" y="2697163"/>
          <p14:tracePt t="20450" x="9188450" y="2562225"/>
          <p14:tracePt t="20466" x="9180513" y="2438400"/>
          <p14:tracePt t="20483" x="9144000" y="2259013"/>
          <p14:tracePt t="20499" x="9144000" y="2089150"/>
          <p14:tracePt t="20501" x="9144000" y="2017713"/>
          <p14:tracePt t="20517" x="9144000" y="1893888"/>
          <p14:tracePt t="20533" x="9144000" y="1812925"/>
          <p14:tracePt t="20549" x="9144000" y="1731963"/>
          <p14:tracePt t="20566" x="9144000" y="1697038"/>
          <p14:tracePt t="20583" x="9144000" y="1679575"/>
          <p14:tracePt t="20629" x="9144000" y="1660525"/>
          <p14:tracePt t="20645" x="9117013" y="1633538"/>
          <p14:tracePt t="20653" x="9063038" y="1616075"/>
          <p14:tracePt t="20662" x="9010650" y="1589088"/>
          <p14:tracePt t="20670" x="8956675" y="1571625"/>
          <p14:tracePt t="20683" x="8894763" y="1544638"/>
          <p14:tracePt t="20700" x="8751888" y="1482725"/>
          <p14:tracePt t="20702" x="8732838" y="1482725"/>
          <p14:tracePt t="20716" x="8680450" y="1455738"/>
          <p14:tracePt t="20733" x="8661400" y="1446213"/>
          <p14:tracePt t="20781" x="8634413" y="1446213"/>
          <p14:tracePt t="20790" x="8599488" y="1465263"/>
          <p14:tracePt t="20799" x="8501063" y="1490663"/>
          <p14:tracePt t="20816" x="8385175" y="1554163"/>
          <p14:tracePt t="20833" x="8224838" y="1616075"/>
          <p14:tracePt t="20849" x="8018463" y="1670050"/>
          <p14:tracePt t="20866" x="7875588" y="1731963"/>
          <p14:tracePt t="20869" x="7840663" y="1758950"/>
          <p14:tracePt t="20883" x="7813675" y="1785938"/>
          <p14:tracePt t="20899" x="7777163" y="1822450"/>
          <p14:tracePt t="20959" x="7777163" y="1830388"/>
          <p14:tracePt t="20966" x="7769225" y="1847850"/>
          <p14:tracePt t="20973" x="7759700" y="1893888"/>
          <p14:tracePt t="20983" x="7732713" y="1928813"/>
          <p14:tracePt t="21000" x="7688263" y="2027238"/>
          <p14:tracePt t="21016" x="7661275" y="2152650"/>
          <p14:tracePt t="21033" x="7643813" y="2214563"/>
          <p14:tracePt t="21049" x="7626350" y="2259013"/>
          <p14:tracePt t="21066" x="7608888" y="2303463"/>
          <p14:tracePt t="21083" x="7599363" y="2357438"/>
          <p14:tracePt t="21099" x="7581900" y="2374900"/>
          <p14:tracePt t="21101" x="7554913" y="2411413"/>
          <p14:tracePt t="21116" x="7518400" y="2455863"/>
          <p14:tracePt t="21133" x="7483475" y="2509838"/>
          <p14:tracePt t="21149" x="7456488" y="2571750"/>
          <p14:tracePt t="21166" x="7394575" y="2687638"/>
          <p14:tracePt t="21183" x="7385050" y="2813050"/>
          <p14:tracePt t="21200" x="7340600" y="2965450"/>
          <p14:tracePt t="21216" x="7340600" y="3108325"/>
          <p14:tracePt t="21233" x="7313613" y="3205163"/>
          <p14:tracePt t="21249" x="7313613" y="3276600"/>
          <p14:tracePt t="21266" x="7313613" y="3375025"/>
          <p14:tracePt t="21283" x="7313613" y="3438525"/>
          <p14:tracePt t="21299" x="7313613" y="3500438"/>
          <p14:tracePt t="21301" x="7313613" y="3517900"/>
          <p14:tracePt t="21316" x="7313613" y="3581400"/>
          <p14:tracePt t="21333" x="7313613" y="3643313"/>
          <p14:tracePt t="21349" x="7313613" y="3670300"/>
          <p14:tracePt t="21366" x="7313613" y="3714750"/>
          <p14:tracePt t="21383" x="7313613" y="3741738"/>
          <p14:tracePt t="21517" x="7313613" y="3751263"/>
          <p14:tracePt t="21581" x="7323138" y="3759200"/>
          <p14:tracePt t="21590" x="7348538" y="3786188"/>
          <p14:tracePt t="21599" x="7358063" y="3795713"/>
          <p14:tracePt t="21616" x="7394575" y="3830638"/>
          <p14:tracePt t="21633" x="7491413" y="3857625"/>
          <p14:tracePt t="21650" x="7599363" y="3902075"/>
          <p14:tracePt t="21666" x="7715250" y="3946525"/>
          <p14:tracePt t="21683" x="7777163" y="3956050"/>
          <p14:tracePt t="21686" x="7804150" y="3956050"/>
          <p14:tracePt t="21699" x="7813675" y="3956050"/>
          <p14:tracePt t="21758" x="7831138" y="3983038"/>
          <p14:tracePt t="21766" x="7920038" y="3983038"/>
          <p14:tracePt t="21773" x="8072438" y="4000500"/>
          <p14:tracePt t="21783" x="8188325" y="4000500"/>
          <p14:tracePt t="21799" x="9055100" y="4000500"/>
          <p14:tracePt t="21816" x="9563100" y="4000500"/>
          <p14:tracePt t="21833" x="9885363" y="3973513"/>
          <p14:tracePt t="21849" x="9947275" y="3929063"/>
          <p14:tracePt t="21957" x="9956800" y="3902075"/>
          <p14:tracePt t="21965" x="9956800" y="3867150"/>
          <p14:tracePt t="21973" x="9956800" y="3813175"/>
          <p14:tracePt t="21983" x="9947275" y="3732213"/>
          <p14:tracePt t="21999" x="9875838" y="3509963"/>
          <p14:tracePt t="22016" x="9823450" y="3232150"/>
          <p14:tracePt t="22033" x="9759950" y="2536825"/>
          <p14:tracePt t="22049" x="9705975" y="2081213"/>
          <p14:tracePt t="22066" x="9609138" y="1714500"/>
          <p14:tracePt t="22083" x="9537700" y="1438275"/>
          <p14:tracePt t="22085" x="9510713" y="1401763"/>
          <p14:tracePt t="22099" x="9491663" y="1347788"/>
          <p14:tracePt t="22102" x="9491663" y="1330325"/>
          <p14:tracePt t="22116" x="9491663" y="1312863"/>
          <p14:tracePt t="22133" x="9483725" y="1303338"/>
          <p14:tracePt t="22157" x="9474200" y="1303338"/>
          <p14:tracePt t="22166" x="9429750" y="1303338"/>
          <p14:tracePt t="22183" x="9232900" y="1285875"/>
          <p14:tracePt t="22199" x="8966200" y="1250950"/>
          <p14:tracePt t="22216" x="8259763" y="1169988"/>
          <p14:tracePt t="22233" x="7920038" y="1116013"/>
          <p14:tracePt t="22249" x="7697788" y="1098550"/>
          <p14:tracePt t="22266" x="7634288" y="1071563"/>
          <p14:tracePt t="22429" x="7634288" y="1081088"/>
          <p14:tracePt t="22470" x="7616825" y="1133475"/>
          <p14:tracePt t="22477" x="7581900" y="1231900"/>
          <p14:tracePt t="22486" x="7518400" y="1455738"/>
          <p14:tracePt t="22499" x="7456488" y="1652588"/>
          <p14:tracePt t="22516" x="7340600" y="2133600"/>
          <p14:tracePt t="22518" x="7277100" y="2438400"/>
          <p14:tracePt t="22533" x="7143750" y="2919413"/>
          <p14:tracePt t="22549" x="7081838" y="3348038"/>
          <p14:tracePt t="22566" x="7054850" y="3616325"/>
          <p14:tracePt t="22583" x="7037388" y="3679825"/>
          <p14:tracePt t="22702" x="7037388" y="3687763"/>
          <p14:tracePt t="22710" x="7037388" y="3705225"/>
          <p14:tracePt t="22718" x="7037388" y="3714750"/>
          <p14:tracePt t="22733" x="7037388" y="3759200"/>
          <p14:tracePt t="22750" x="7037388" y="3768725"/>
          <p14:tracePt t="22766" x="7037388" y="3795713"/>
          <p14:tracePt t="22783" x="7054850" y="3830638"/>
          <p14:tracePt t="22799" x="7099300" y="3867150"/>
          <p14:tracePt t="22816" x="7251700" y="3929063"/>
          <p14:tracePt t="22833" x="7527925" y="4037013"/>
          <p14:tracePt t="22849" x="8062913" y="4143375"/>
          <p14:tracePt t="22866" x="8313738" y="4197350"/>
          <p14:tracePt t="22883" x="8447088" y="4214813"/>
          <p14:tracePt t="22886" x="8474075" y="4214813"/>
          <p14:tracePt t="23317" x="8483600" y="4224338"/>
          <p14:tracePt t="23591" x="8491538" y="4214813"/>
          <p14:tracePt t="23598" x="8545513" y="4197350"/>
          <p14:tracePt t="23606" x="8599488" y="4197350"/>
          <p14:tracePt t="23616" x="8688388" y="4197350"/>
          <p14:tracePt t="23632" x="8885238" y="4197350"/>
          <p14:tracePt t="23649" x="9028113" y="4197350"/>
          <p14:tracePt t="23666" x="9126538" y="4197350"/>
          <p14:tracePt t="23683" x="9161463" y="4197350"/>
          <p14:tracePt t="23699" x="9188450" y="4197350"/>
          <p14:tracePt t="23702" x="9242425" y="4197350"/>
          <p14:tracePt t="23716" x="9313863" y="4197350"/>
          <p14:tracePt t="23733" x="9483725" y="4214813"/>
          <p14:tracePt t="23749" x="9528175" y="4259263"/>
          <p14:tracePt t="23766" x="9590088" y="4276725"/>
          <p14:tracePt t="23782" x="9634538" y="4276725"/>
          <p14:tracePt t="23816" x="9671050" y="4276725"/>
          <p14:tracePt t="23833" x="9777413" y="4276725"/>
          <p14:tracePt t="23849" x="9939338" y="4241800"/>
          <p14:tracePt t="23866" x="10117138" y="4224338"/>
          <p14:tracePt t="23883" x="10296525" y="4170363"/>
          <p14:tracePt t="23899" x="10340975" y="4133850"/>
          <p14:tracePt t="23902" x="10367963" y="4133850"/>
          <p14:tracePt t="24013" x="10358438" y="4133850"/>
          <p14:tracePt t="24037" x="10331450" y="4133850"/>
          <p14:tracePt t="24046" x="10323513" y="4133850"/>
          <p14:tracePt t="24053" x="10287000" y="4133850"/>
          <p14:tracePt t="24066" x="10252075" y="4133850"/>
          <p14:tracePt t="24082" x="10037763" y="4133850"/>
          <p14:tracePt t="24099" x="9796463" y="4133850"/>
          <p14:tracePt t="24102" x="9705975" y="4133850"/>
          <p14:tracePt t="24117" x="9483725" y="4143375"/>
          <p14:tracePt t="24133" x="9323388" y="4187825"/>
          <p14:tracePt t="24149" x="9259888" y="4232275"/>
          <p14:tracePt t="24183" x="9251950" y="4232275"/>
          <p14:tracePt t="24261" x="9259888" y="4232275"/>
          <p14:tracePt t="24269" x="9394825" y="4232275"/>
          <p14:tracePt t="24278" x="9466263" y="4232275"/>
          <p14:tracePt t="24285" x="9537700" y="4232275"/>
          <p14:tracePt t="24299" x="9752013" y="4232275"/>
          <p14:tracePt t="24316" x="9929813" y="4224338"/>
          <p14:tracePt t="24333" x="10090150" y="4197350"/>
          <p14:tracePt t="24349" x="10171113" y="4179888"/>
          <p14:tracePt t="24453" x="10206038" y="4179888"/>
          <p14:tracePt t="24461" x="10287000" y="4152900"/>
          <p14:tracePt t="24469" x="10358438" y="4152900"/>
          <p14:tracePt t="24483" x="10456863" y="4133850"/>
          <p14:tracePt t="24499" x="10733088" y="4081463"/>
          <p14:tracePt t="24502" x="10858500" y="4044950"/>
          <p14:tracePt t="24516" x="10974388" y="4027488"/>
          <p14:tracePt t="24533" x="11269663" y="3884613"/>
          <p14:tracePt t="24549" x="11331575" y="3830638"/>
          <p14:tracePt t="24566" x="11368088" y="3795713"/>
          <p14:tracePt t="24583" x="11376025" y="3776663"/>
          <p14:tracePt t="24599" x="11403013" y="3741738"/>
          <p14:tracePt t="24616" x="11403013" y="3633788"/>
          <p14:tracePt t="24633" x="11403013" y="3455988"/>
          <p14:tracePt t="24649" x="11403013" y="3187700"/>
          <p14:tracePt t="24666" x="11395075" y="2589213"/>
          <p14:tracePt t="24682" x="11296650" y="2179638"/>
          <p14:tracePt t="24699" x="11277600" y="1776413"/>
          <p14:tracePt t="24702" x="11242675" y="1652588"/>
          <p14:tracePt t="24716" x="11225213" y="1482725"/>
          <p14:tracePt t="24733" x="11134725" y="1169988"/>
          <p14:tracePt t="24749" x="11126788" y="1125538"/>
          <p14:tracePt t="24805" x="11117263" y="1116013"/>
          <p14:tracePt t="24813" x="11090275" y="1125538"/>
          <p14:tracePt t="24821" x="11082338" y="1133475"/>
          <p14:tracePt t="24832" x="11028363" y="1160463"/>
          <p14:tracePt t="24849" x="10947400" y="1231900"/>
          <p14:tracePt t="24866" x="10814050" y="1312863"/>
          <p14:tracePt t="24882" x="10609263" y="1357313"/>
          <p14:tracePt t="24899" x="10340975" y="1411288"/>
          <p14:tracePt t="24902" x="9867900" y="1411288"/>
          <p14:tracePt t="24916" x="9705975" y="1411288"/>
          <p14:tracePt t="24933" x="9447213" y="1428750"/>
          <p14:tracePt t="25118" x="9447213" y="1438275"/>
          <p14:tracePt t="25125" x="9447213" y="1446213"/>
          <p14:tracePt t="25133" x="9447213" y="1500188"/>
          <p14:tracePt t="25149" x="9447213" y="1608138"/>
          <p14:tracePt t="25166" x="9447213" y="1714500"/>
          <p14:tracePt t="25183" x="9402763" y="1884363"/>
          <p14:tracePt t="25199" x="9367838" y="2133600"/>
          <p14:tracePt t="25216" x="9313863" y="2401888"/>
          <p14:tracePt t="25232" x="9296400" y="2803525"/>
          <p14:tracePt t="25249" x="9296400" y="2955925"/>
          <p14:tracePt t="25266" x="9296400" y="3000375"/>
          <p14:tracePt t="25358" x="9296400" y="2982913"/>
          <p14:tracePt t="25374" x="9296400" y="2973388"/>
          <p14:tracePt t="25437" x="9304338" y="2955925"/>
          <p14:tracePt t="25445" x="9304338" y="2946400"/>
          <p14:tracePt t="25453" x="9340850" y="2901950"/>
          <p14:tracePt t="25465" x="9367838" y="2857500"/>
          <p14:tracePt t="25482" x="9474200" y="2732088"/>
          <p14:tracePt t="25499" x="9653588" y="2536825"/>
          <p14:tracePt t="25516" x="9831388" y="2366963"/>
          <p14:tracePt t="25517" x="9894888" y="2295525"/>
          <p14:tracePt t="25533" x="9966325" y="2214563"/>
          <p14:tracePt t="25549" x="9974263" y="2179638"/>
          <p14:tracePt t="25621" x="9991725" y="2170113"/>
          <p14:tracePt t="25653" x="10001250" y="2170113"/>
          <p14:tracePt t="25661" x="10082213" y="2170113"/>
          <p14:tracePt t="25670" x="10153650" y="2170113"/>
          <p14:tracePt t="25682" x="10296525" y="2179638"/>
          <p14:tracePt t="25699" x="10563225" y="2214563"/>
          <p14:tracePt t="25716" x="10698163" y="2214563"/>
          <p14:tracePt t="25717" x="10706100" y="2214563"/>
          <p14:tracePt t="25732" x="10733088" y="2214563"/>
          <p14:tracePt t="25917" x="10742613" y="2214563"/>
          <p14:tracePt t="25925" x="10777538" y="2214563"/>
          <p14:tracePt t="25933" x="10875963" y="2160588"/>
          <p14:tracePt t="25949" x="11010900" y="2116138"/>
          <p14:tracePt t="25966" x="11144250" y="2054225"/>
          <p14:tracePt t="26095" x="11144250" y="2071688"/>
          <p14:tracePt t="26102" x="11144250" y="2108200"/>
          <p14:tracePt t="26109" x="11144250" y="2197100"/>
          <p14:tracePt t="26118" x="11144250" y="2322513"/>
          <p14:tracePt t="26133" x="11144250" y="2581275"/>
          <p14:tracePt t="26149" x="11144250" y="3205163"/>
          <p14:tracePt t="26166" x="11171238" y="3517900"/>
          <p14:tracePt t="26182" x="11171238" y="3822700"/>
          <p14:tracePt t="26199" x="11252200" y="4037013"/>
          <p14:tracePt t="26216" x="11269663" y="4098925"/>
          <p14:tracePt t="26233" x="11269663" y="4108450"/>
          <p14:tracePt t="26390" x="11269663" y="4116388"/>
          <p14:tracePt t="26397" x="11188700" y="4133850"/>
          <p14:tracePt t="26405" x="11117263" y="4133850"/>
          <p14:tracePt t="26416" x="10966450" y="4133850"/>
          <p14:tracePt t="26433" x="10171113" y="4133850"/>
          <p14:tracePt t="26449" x="9732963" y="4044950"/>
          <p14:tracePt t="26466" x="9367838" y="3946525"/>
          <p14:tracePt t="26482" x="9304338" y="3938588"/>
          <p14:tracePt t="26485" x="9277350" y="3938588"/>
          <p14:tracePt t="26533" x="9269413" y="3919538"/>
          <p14:tracePt t="26622" x="9269413" y="3911600"/>
          <p14:tracePt t="26629" x="9269413" y="3830638"/>
          <p14:tracePt t="26638" x="9269413" y="3670300"/>
          <p14:tracePt t="26649" x="9269413" y="3500438"/>
          <p14:tracePt t="26666" x="9269413" y="3071813"/>
          <p14:tracePt t="26682" x="9269413" y="2625725"/>
          <p14:tracePt t="26685" x="9269413" y="2393950"/>
          <p14:tracePt t="26699" x="9269413" y="2224088"/>
          <p14:tracePt t="26716" x="9323388" y="1911350"/>
          <p14:tracePt t="26733" x="9323388" y="1768475"/>
          <p14:tracePt t="26749" x="9331325" y="1751013"/>
          <p14:tracePt t="26821" x="9340850" y="1751013"/>
          <p14:tracePt t="26829" x="9348788" y="1758950"/>
          <p14:tracePt t="26837" x="9358313" y="1768475"/>
          <p14:tracePt t="26910" x="9375775" y="1768475"/>
          <p14:tracePt t="26918" x="9474200" y="1768475"/>
          <p14:tracePt t="26925" x="9590088" y="1768475"/>
          <p14:tracePt t="26933" x="9875838" y="1768475"/>
          <p14:tracePt t="26949" x="11090275" y="1768475"/>
          <p14:tracePt t="26966" x="12117388" y="1768475"/>
          <p14:tracePt t="26982" x="12188825" y="1768475"/>
          <p14:tracePt t="26999" x="12188825" y="1803400"/>
          <p14:tracePt t="27016" x="12188825" y="1812925"/>
          <p14:tracePt t="27142" x="12153900" y="1839913"/>
          <p14:tracePt t="27149" x="12144375" y="1884363"/>
          <p14:tracePt t="27157" x="12109450" y="1955800"/>
          <p14:tracePt t="27165" x="12055475" y="2062163"/>
          <p14:tracePt t="27182" x="11939588" y="2251075"/>
          <p14:tracePt t="27199" x="11823700" y="2527300"/>
          <p14:tracePt t="27216" x="11626850" y="3098800"/>
          <p14:tracePt t="27232" x="11456988" y="3554413"/>
          <p14:tracePt t="27249" x="11385550" y="3956050"/>
          <p14:tracePt t="27266" x="11269663" y="4286250"/>
          <p14:tracePt t="27282" x="11225213" y="4419600"/>
          <p14:tracePt t="27342" x="11225213" y="4411663"/>
          <p14:tracePt t="27358" x="11225213" y="4402138"/>
          <p14:tracePt t="27454" x="11225213" y="4394200"/>
          <p14:tracePt t="27461" x="11206163" y="4394200"/>
          <p14:tracePt t="27470" x="11161713" y="4367213"/>
          <p14:tracePt t="27482" x="11072813" y="4348163"/>
          <p14:tracePt t="27499" x="10823575" y="4276725"/>
          <p14:tracePt t="27502" x="10715625" y="4224338"/>
          <p14:tracePt t="27515" x="10617200" y="4187825"/>
          <p14:tracePt t="27533" x="10296525" y="3990975"/>
          <p14:tracePt t="27549" x="10109200" y="3894138"/>
          <p14:tracePt t="27566" x="9939338" y="3803650"/>
          <p14:tracePt t="27582" x="9769475" y="3670300"/>
          <p14:tracePt t="27599" x="9518650" y="3562350"/>
          <p14:tracePt t="27615" x="9055100" y="3438525"/>
          <p14:tracePt t="27632" x="8688388" y="3340100"/>
          <p14:tracePt t="27649" x="8304213" y="3276600"/>
          <p14:tracePt t="27665" x="7920038" y="3259138"/>
          <p14:tracePt t="27682" x="7661275" y="3259138"/>
          <p14:tracePt t="27699" x="7500938" y="3259138"/>
          <p14:tracePt t="27715" x="7358063" y="3259138"/>
          <p14:tracePt t="27732" x="7188200" y="3259138"/>
          <p14:tracePt t="27733" x="7054850" y="3259138"/>
          <p14:tracePt t="27749" x="6786563" y="3224213"/>
          <p14:tracePt t="27765" x="6296025" y="3160713"/>
          <p14:tracePt t="27782" x="5830888" y="3098800"/>
          <p14:tracePt t="27799" x="5402263" y="3044825"/>
          <p14:tracePt t="27815" x="5045075" y="3027363"/>
          <p14:tracePt t="27832" x="4840288" y="2973388"/>
          <p14:tracePt t="27849" x="4803775" y="2973388"/>
          <p14:tracePt t="28045" x="4813300" y="2973388"/>
          <p14:tracePt t="28062" x="4822825" y="2973388"/>
          <p14:tracePt t="28094" x="4840288" y="2973388"/>
          <p14:tracePt t="28102" x="4848225" y="2973388"/>
          <p14:tracePt t="28110" x="4884738" y="2973388"/>
          <p14:tracePt t="28118" x="4894263" y="2973388"/>
          <p14:tracePt t="28133" x="4991100" y="2973388"/>
          <p14:tracePt t="28149" x="5099050" y="2982913"/>
          <p14:tracePt t="28165" x="5205413" y="2982913"/>
          <p14:tracePt t="28182" x="5322888" y="2982913"/>
          <p14:tracePt t="28199" x="5330825" y="2982913"/>
          <p14:tracePt t="28286" x="5348288" y="2982913"/>
          <p14:tracePt t="28716"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E380-B841-4D41-B843-149A38C7865F}"/>
              </a:ext>
            </a:extLst>
          </p:cNvPr>
          <p:cNvSpPr>
            <a:spLocks noGrp="1"/>
          </p:cNvSpPr>
          <p:nvPr>
            <p:ph type="title"/>
          </p:nvPr>
        </p:nvSpPr>
        <p:spPr/>
        <p:txBody>
          <a:bodyPr/>
          <a:lstStyle/>
          <a:p>
            <a:pPr algn="ctr"/>
            <a:r>
              <a:rPr lang="en-IN" dirty="0"/>
              <a:t>Stage 3: - Permutation of Image Pixels Extracted</a:t>
            </a:r>
          </a:p>
        </p:txBody>
      </p:sp>
      <p:sp>
        <p:nvSpPr>
          <p:cNvPr id="3" name="Content Placeholder 2">
            <a:extLst>
              <a:ext uri="{FF2B5EF4-FFF2-40B4-BE49-F238E27FC236}">
                <a16:creationId xmlns:a16="http://schemas.microsoft.com/office/drawing/2014/main" id="{90899893-1626-4E68-9F5F-DD9AB496CEED}"/>
              </a:ext>
            </a:extLst>
          </p:cNvPr>
          <p:cNvSpPr>
            <a:spLocks noGrp="1"/>
          </p:cNvSpPr>
          <p:nvPr>
            <p:ph sz="half" idx="1"/>
          </p:nvPr>
        </p:nvSpPr>
        <p:spPr>
          <a:xfrm>
            <a:off x="915749" y="1759297"/>
            <a:ext cx="4724400" cy="4117975"/>
          </a:xfrm>
        </p:spPr>
        <p:txBody>
          <a:bodyPr>
            <a:normAutofit/>
          </a:bodyPr>
          <a:lstStyle/>
          <a:p>
            <a:r>
              <a:rPr lang="en-IN" dirty="0"/>
              <a:t>After Extracting all the images obtained we send it to a transformation operation where the pixels obtained are permuted with one another and transferred to different co-ordinates.</a:t>
            </a:r>
          </a:p>
          <a:p>
            <a:r>
              <a:rPr lang="en-IN" dirty="0"/>
              <a:t>This is a time exhaustive process as there can be as many as 255! Permutations possible which in turn significantly increases the security.</a:t>
            </a:r>
          </a:p>
          <a:p>
            <a:r>
              <a:rPr lang="en-US" dirty="0">
                <a:solidFill>
                  <a:schemeClr val="tx1">
                    <a:lumMod val="75000"/>
                  </a:schemeClr>
                </a:solidFill>
                <a:latin typeface="Times New Roman" panose="02020603050405020304" pitchFamily="18" charset="0"/>
              </a:rPr>
              <a:t>To increase the efficiency of the Encryption Process the values are permuted using a special Random Permutations.</a:t>
            </a:r>
            <a:endParaRPr lang="en-IN" dirty="0">
              <a:solidFill>
                <a:schemeClr val="tx1">
                  <a:lumMod val="75000"/>
                </a:schemeClr>
              </a:solidFill>
            </a:endParaRPr>
          </a:p>
        </p:txBody>
      </p:sp>
      <p:pic>
        <p:nvPicPr>
          <p:cNvPr id="5" name="Content Placeholder 4">
            <a:extLst>
              <a:ext uri="{FF2B5EF4-FFF2-40B4-BE49-F238E27FC236}">
                <a16:creationId xmlns:a16="http://schemas.microsoft.com/office/drawing/2014/main" id="{C9D5DE87-670D-451E-B052-0D4A82F81822}"/>
              </a:ext>
            </a:extLst>
          </p:cNvPr>
          <p:cNvPicPr>
            <a:picLocks noGrp="1" noChangeAspect="1"/>
          </p:cNvPicPr>
          <p:nvPr>
            <p:ph sz="half" idx="2"/>
          </p:nvPr>
        </p:nvPicPr>
        <p:blipFill>
          <a:blip r:embed="rId5"/>
          <a:stretch>
            <a:fillRect/>
          </a:stretch>
        </p:blipFill>
        <p:spPr>
          <a:xfrm>
            <a:off x="6778801" y="1690045"/>
            <a:ext cx="4497450" cy="4187227"/>
          </a:xfrm>
          <a:prstGeom prst="rect">
            <a:avLst/>
          </a:prstGeom>
        </p:spPr>
      </p:pic>
      <p:sp>
        <p:nvSpPr>
          <p:cNvPr id="4" name="Footer Placeholder 3">
            <a:extLst>
              <a:ext uri="{FF2B5EF4-FFF2-40B4-BE49-F238E27FC236}">
                <a16:creationId xmlns:a16="http://schemas.microsoft.com/office/drawing/2014/main" id="{C892A2D2-9F85-477C-AAC9-27A2D47297B3}"/>
              </a:ext>
            </a:extLst>
          </p:cNvPr>
          <p:cNvSpPr>
            <a:spLocks noGrp="1"/>
          </p:cNvSpPr>
          <p:nvPr>
            <p:ph type="ftr" sz="quarter" idx="11"/>
          </p:nvPr>
        </p:nvSpPr>
        <p:spPr/>
        <p:txBody>
          <a:bodyPr/>
          <a:lstStyle/>
          <a:p>
            <a:r>
              <a:rPr lang="en-US"/>
              <a:t>SRM Institute Of Science and Technology</a:t>
            </a:r>
            <a:endParaRPr lang="en-US" dirty="0"/>
          </a:p>
        </p:txBody>
      </p:sp>
      <p:pic>
        <p:nvPicPr>
          <p:cNvPr id="6" name="Audio 5">
            <a:hlinkClick r:id="" action="ppaction://media"/>
            <a:extLst>
              <a:ext uri="{FF2B5EF4-FFF2-40B4-BE49-F238E27FC236}">
                <a16:creationId xmlns:a16="http://schemas.microsoft.com/office/drawing/2014/main" id="{7A218BE9-E6C0-44CD-8F58-50C1DACC6D9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205245954"/>
      </p:ext>
    </p:extLst>
  </p:cSld>
  <p:clrMapOvr>
    <a:masterClrMapping/>
  </p:clrMapOvr>
  <mc:AlternateContent xmlns:mc="http://schemas.openxmlformats.org/markup-compatibility/2006">
    <mc:Choice xmlns:p14="http://schemas.microsoft.com/office/powerpoint/2010/main" Requires="p14">
      <p:transition spd="med" p14:dur="700" advTm="60040">
        <p:fade/>
      </p:transition>
    </mc:Choice>
    <mc:Fallback>
      <p:transition spd="med" advTm="600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down)">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CD7EC62-1279-4429-BBC4-CFB491610FEB}"/>
              </a:ext>
            </a:extLst>
          </p:cNvPr>
          <p:cNvSpPr>
            <a:spLocks noGrp="1"/>
          </p:cNvSpPr>
          <p:nvPr>
            <p:ph type="ftr" sz="quarter" idx="11"/>
          </p:nvPr>
        </p:nvSpPr>
        <p:spPr/>
        <p:txBody>
          <a:bodyPr/>
          <a:lstStyle/>
          <a:p>
            <a:r>
              <a:rPr lang="en-US"/>
              <a:t>SRM Institute Of Science and Technology</a:t>
            </a:r>
            <a:endParaRPr lang="en-US" dirty="0"/>
          </a:p>
        </p:txBody>
      </p:sp>
      <p:sp>
        <p:nvSpPr>
          <p:cNvPr id="6" name="Rectangle 5">
            <a:extLst>
              <a:ext uri="{FF2B5EF4-FFF2-40B4-BE49-F238E27FC236}">
                <a16:creationId xmlns:a16="http://schemas.microsoft.com/office/drawing/2014/main" id="{D9D6DAF2-C1A7-47BF-A37C-0256D721969A}"/>
              </a:ext>
            </a:extLst>
          </p:cNvPr>
          <p:cNvSpPr/>
          <p:nvPr/>
        </p:nvSpPr>
        <p:spPr>
          <a:xfrm>
            <a:off x="741529" y="343108"/>
            <a:ext cx="7518052" cy="3416320"/>
          </a:xfrm>
          <a:prstGeom prst="rect">
            <a:avLst/>
          </a:prstGeom>
        </p:spPr>
        <p:txBody>
          <a:bodyPr wrap="square">
            <a:spAutoFit/>
          </a:bodyPr>
          <a:lstStyle/>
          <a:p>
            <a:r>
              <a:rPr lang="en-US" b="1" u="sng" dirty="0"/>
              <a:t>FOR B/W IMAGE</a:t>
            </a:r>
          </a:p>
          <a:p>
            <a:pPr algn="just"/>
            <a:r>
              <a:rPr lang="en-US" dirty="0"/>
              <a:t>• The Random Permutations used here is accomplished by using the </a:t>
            </a:r>
            <a:r>
              <a:rPr lang="en-US" b="1" dirty="0"/>
              <a:t>Fisher-Yates Shuffle Algorithm </a:t>
            </a:r>
            <a:r>
              <a:rPr lang="en-US" dirty="0"/>
              <a:t>also known as the </a:t>
            </a:r>
            <a:r>
              <a:rPr lang="en-US" b="1" dirty="0"/>
              <a:t>Knuth Shuffle </a:t>
            </a:r>
            <a:r>
              <a:rPr lang="en-US" dirty="0"/>
              <a:t>algorithm to shuffle the finite sequence of Numbers. </a:t>
            </a:r>
          </a:p>
          <a:p>
            <a:pPr algn="just"/>
            <a:r>
              <a:rPr lang="en-US" dirty="0"/>
              <a:t>• Shuffle the Elements present in the </a:t>
            </a:r>
            <a:r>
              <a:rPr lang="en-US" dirty="0" err="1"/>
              <a:t>i-th</a:t>
            </a:r>
            <a:r>
              <a:rPr lang="en-US" dirty="0"/>
              <a:t> row with each other by selecting randomly a number and swapping it with the first index. </a:t>
            </a:r>
          </a:p>
          <a:p>
            <a:pPr algn="just"/>
            <a:r>
              <a:rPr lang="en-US" dirty="0"/>
              <a:t>• The number that was selected is thus stroked out and is not taken into consideration. </a:t>
            </a:r>
          </a:p>
          <a:p>
            <a:pPr algn="just"/>
            <a:r>
              <a:rPr lang="en-US" dirty="0"/>
              <a:t>• The same process is repeated for all the elements in a single row and in all the rows in the matrix. </a:t>
            </a:r>
          </a:p>
          <a:p>
            <a:pPr algn="just"/>
            <a:r>
              <a:rPr lang="en-US" dirty="0"/>
              <a:t>• The above can also be accomplished using Columns instead of rows, but whichever convention is chosen needs to be followed till the end.</a:t>
            </a:r>
          </a:p>
        </p:txBody>
      </p:sp>
      <p:sp>
        <p:nvSpPr>
          <p:cNvPr id="7" name="Rectangle 6">
            <a:extLst>
              <a:ext uri="{FF2B5EF4-FFF2-40B4-BE49-F238E27FC236}">
                <a16:creationId xmlns:a16="http://schemas.microsoft.com/office/drawing/2014/main" id="{D2AF2910-427E-4189-9281-A7059A52E1C0}"/>
              </a:ext>
            </a:extLst>
          </p:cNvPr>
          <p:cNvSpPr/>
          <p:nvPr/>
        </p:nvSpPr>
        <p:spPr>
          <a:xfrm>
            <a:off x="741529" y="3754724"/>
            <a:ext cx="10708943" cy="2308324"/>
          </a:xfrm>
          <a:prstGeom prst="rect">
            <a:avLst/>
          </a:prstGeom>
        </p:spPr>
        <p:txBody>
          <a:bodyPr wrap="square">
            <a:spAutoFit/>
          </a:bodyPr>
          <a:lstStyle/>
          <a:p>
            <a:r>
              <a:rPr lang="en-US" b="1" u="sng" dirty="0"/>
              <a:t>FOR GREY SCALE IMAGE</a:t>
            </a:r>
          </a:p>
          <a:p>
            <a:pPr marL="285750" indent="-285750">
              <a:buFont typeface="Arial" panose="020B0604020202020204" pitchFamily="34" charset="0"/>
              <a:buChar char="•"/>
            </a:pPr>
            <a:r>
              <a:rPr lang="en-US" dirty="0"/>
              <a:t>The pixel values in the image is constructed depending upon the amount or intensity of light. </a:t>
            </a:r>
          </a:p>
          <a:p>
            <a:pPr marL="285750" indent="-285750">
              <a:buFont typeface="Arial" panose="020B0604020202020204" pitchFamily="34" charset="0"/>
              <a:buChar char="•"/>
            </a:pPr>
            <a:r>
              <a:rPr lang="en-US" dirty="0"/>
              <a:t>The pixel values in this matrix comprises of an 8-bit binary value which indicates different shades of grey.</a:t>
            </a:r>
          </a:p>
          <a:p>
            <a:pPr marL="285750" indent="-285750">
              <a:buFont typeface="Arial" panose="020B0604020202020204" pitchFamily="34" charset="0"/>
              <a:buChar char="•"/>
            </a:pPr>
            <a:r>
              <a:rPr lang="en-US" dirty="0"/>
              <a:t>These values are stored in the W*H matrix, where W=width and H=height. All the bits of the 8-bit binary value of each and every pixel in the image are permuted with each other using the method described above. </a:t>
            </a:r>
          </a:p>
          <a:p>
            <a:pPr marL="285750" indent="-285750">
              <a:buFont typeface="Arial" panose="020B0604020202020204" pitchFamily="34" charset="0"/>
              <a:buChar char="•"/>
            </a:pPr>
            <a:r>
              <a:rPr lang="en-US" dirty="0"/>
              <a:t>The Process explained above takes Polynomial time complexity but which will exponentially increase if more Colors are to be Encoded and is taken into consideration. </a:t>
            </a:r>
          </a:p>
        </p:txBody>
      </p:sp>
      <p:pic>
        <p:nvPicPr>
          <p:cNvPr id="2" name="Fisher-Yates Shuffling Algorithm">
            <a:hlinkClick r:id="" action="ppaction://media"/>
            <a:extLst>
              <a:ext uri="{FF2B5EF4-FFF2-40B4-BE49-F238E27FC236}">
                <a16:creationId xmlns:a16="http://schemas.microsoft.com/office/drawing/2014/main" id="{56C6D85B-7FCF-43BD-B5CB-E800B2673179}"/>
              </a:ext>
            </a:extLst>
          </p:cNvPr>
          <p:cNvPicPr>
            <a:picLocks noChangeAspect="1"/>
          </p:cNvPicPr>
          <p:nvPr>
            <a:videoFile r:link="rId2"/>
            <p:extLst>
              <p:ext uri="{DAA4B4D4-6D71-4841-9C94-3DE7FCFB9230}">
                <p14:media xmlns:p14="http://schemas.microsoft.com/office/powerpoint/2010/main" r:embed="rId3">
                  <p14:trim st="1470" end="2241"/>
                </p14:media>
              </p:ext>
            </p:extLst>
          </p:nvPr>
        </p:nvPicPr>
        <p:blipFill>
          <a:blip r:embed="rId7"/>
          <a:stretch>
            <a:fillRect/>
          </a:stretch>
        </p:blipFill>
        <p:spPr>
          <a:xfrm>
            <a:off x="8428844" y="0"/>
            <a:ext cx="3429000" cy="3429000"/>
          </a:xfrm>
          <a:prstGeom prst="rect">
            <a:avLst/>
          </a:prstGeom>
        </p:spPr>
      </p:pic>
      <p:pic>
        <p:nvPicPr>
          <p:cNvPr id="10" name="Audio 9">
            <a:hlinkClick r:id="" action="ppaction://media"/>
            <a:extLst>
              <a:ext uri="{FF2B5EF4-FFF2-40B4-BE49-F238E27FC236}">
                <a16:creationId xmlns:a16="http://schemas.microsoft.com/office/drawing/2014/main" id="{7509472A-3C80-45B2-8AD9-45245A444B58}"/>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311826868"/>
      </p:ext>
    </p:extLst>
  </p:cSld>
  <p:clrMapOvr>
    <a:masterClrMapping/>
  </p:clrMapOvr>
  <mc:AlternateContent xmlns:mc="http://schemas.openxmlformats.org/markup-compatibility/2006">
    <mc:Choice xmlns:p14="http://schemas.microsoft.com/office/powerpoint/2010/main" Requires="p14">
      <p:transition spd="med" p14:dur="700" advTm="129421">
        <p:fade/>
      </p:transition>
    </mc:Choice>
    <mc:Fallback>
      <p:transition spd="med" advTm="1294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2" presetClass="entr" presetSubtype="8"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anim calcmode="lin" valueType="num">
                                      <p:cBhvr additive="base">
                                        <p:cTn id="9" dur="1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0" dur="10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 presetClass="mediacall" presetSubtype="0" fill="hold" nodeType="afterEffect">
                                  <p:stCondLst>
                                    <p:cond delay="0"/>
                                  </p:stCondLst>
                                  <p:childTnLst>
                                    <p:cmd type="call" cmd="playFrom(0.0)">
                                      <p:cBhvr>
                                        <p:cTn id="19" dur="21878" fill="hold"/>
                                        <p:tgtEl>
                                          <p:spTgt spid="2"/>
                                        </p:tgtEl>
                                      </p:cBhvr>
                                    </p:cmd>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1000"/>
                                        <p:tgtEl>
                                          <p:spTgt spid="6">
                                            <p:txEl>
                                              <p:pRg st="1" end="1"/>
                                            </p:txEl>
                                          </p:spTgt>
                                        </p:tgtEl>
                                      </p:cBhvr>
                                    </p:animEffect>
                                    <p:anim calcmode="lin" valueType="num">
                                      <p:cBhvr>
                                        <p:cTn id="2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anim calcmode="lin" valueType="num">
                                      <p:cBhvr>
                                        <p:cTn id="3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1000"/>
                                        <p:tgtEl>
                                          <p:spTgt spid="6">
                                            <p:txEl>
                                              <p:pRg st="3" end="3"/>
                                            </p:txEl>
                                          </p:spTgt>
                                        </p:tgtEl>
                                      </p:cBhvr>
                                    </p:animEffect>
                                    <p:anim calcmode="lin" valueType="num">
                                      <p:cBhvr>
                                        <p:cTn id="3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animEffect transition="in" filter="fade">
                                      <p:cBhvr>
                                        <p:cTn id="45" dur="1000"/>
                                        <p:tgtEl>
                                          <p:spTgt spid="6">
                                            <p:txEl>
                                              <p:pRg st="4" end="4"/>
                                            </p:txEl>
                                          </p:spTgt>
                                        </p:tgtEl>
                                      </p:cBhvr>
                                    </p:animEffect>
                                    <p:anim calcmode="lin" valueType="num">
                                      <p:cBhvr>
                                        <p:cTn id="4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6">
                                            <p:txEl>
                                              <p:pRg st="5" end="5"/>
                                            </p:txEl>
                                          </p:spTgt>
                                        </p:tgtEl>
                                        <p:attrNameLst>
                                          <p:attrName>style.visibility</p:attrName>
                                        </p:attrNameLst>
                                      </p:cBhvr>
                                      <p:to>
                                        <p:strVal val="visible"/>
                                      </p:to>
                                    </p:set>
                                    <p:animEffect transition="in" filter="fade">
                                      <p:cBhvr>
                                        <p:cTn id="52" dur="1000"/>
                                        <p:tgtEl>
                                          <p:spTgt spid="6">
                                            <p:txEl>
                                              <p:pRg st="5" end="5"/>
                                            </p:txEl>
                                          </p:spTgt>
                                        </p:tgtEl>
                                      </p:cBhvr>
                                    </p:animEffect>
                                    <p:anim calcmode="lin" valueType="num">
                                      <p:cBhvr>
                                        <p:cTn id="5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7">
                                            <p:txEl>
                                              <p:pRg st="0" end="0"/>
                                            </p:txEl>
                                          </p:spTgt>
                                        </p:tgtEl>
                                        <p:attrNameLst>
                                          <p:attrName>style.visibility</p:attrName>
                                        </p:attrNameLst>
                                      </p:cBhvr>
                                      <p:to>
                                        <p:strVal val="visible"/>
                                      </p:to>
                                    </p:set>
                                    <p:anim calcmode="lin" valueType="num">
                                      <p:cBhvr additive="base">
                                        <p:cTn id="59"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60" dur="75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7">
                                            <p:txEl>
                                              <p:pRg st="1" end="1"/>
                                            </p:txEl>
                                          </p:spTgt>
                                        </p:tgtEl>
                                        <p:attrNameLst>
                                          <p:attrName>style.visibility</p:attrName>
                                        </p:attrNameLst>
                                      </p:cBhvr>
                                      <p:to>
                                        <p:strVal val="visible"/>
                                      </p:to>
                                    </p:set>
                                    <p:anim calcmode="lin" valueType="num">
                                      <p:cBhvr additive="base">
                                        <p:cTn id="65" dur="75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66" dur="75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7">
                                            <p:txEl>
                                              <p:pRg st="2" end="2"/>
                                            </p:txEl>
                                          </p:spTgt>
                                        </p:tgtEl>
                                        <p:attrNameLst>
                                          <p:attrName>style.visibility</p:attrName>
                                        </p:attrNameLst>
                                      </p:cBhvr>
                                      <p:to>
                                        <p:strVal val="visible"/>
                                      </p:to>
                                    </p:set>
                                    <p:anim calcmode="lin" valueType="num">
                                      <p:cBhvr additive="base">
                                        <p:cTn id="71" dur="75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72" dur="75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7">
                                            <p:txEl>
                                              <p:pRg st="3" end="3"/>
                                            </p:txEl>
                                          </p:spTgt>
                                        </p:tgtEl>
                                        <p:attrNameLst>
                                          <p:attrName>style.visibility</p:attrName>
                                        </p:attrNameLst>
                                      </p:cBhvr>
                                      <p:to>
                                        <p:strVal val="visible"/>
                                      </p:to>
                                    </p:set>
                                    <p:anim calcmode="lin" valueType="num">
                                      <p:cBhvr additive="base">
                                        <p:cTn id="77" dur="75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78" dur="75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7">
                                            <p:txEl>
                                              <p:pRg st="4" end="4"/>
                                            </p:txEl>
                                          </p:spTgt>
                                        </p:tgtEl>
                                        <p:attrNameLst>
                                          <p:attrName>style.visibility</p:attrName>
                                        </p:attrNameLst>
                                      </p:cBhvr>
                                      <p:to>
                                        <p:strVal val="visible"/>
                                      </p:to>
                                    </p:set>
                                    <p:anim calcmode="lin" valueType="num">
                                      <p:cBhvr additive="base">
                                        <p:cTn id="83" dur="75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84" dur="75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100000">
                <p:cTn id="85" repeatCount="indefinite" fill="remove" display="0">
                  <p:stCondLst>
                    <p:cond delay="indefinite"/>
                  </p:stCondLst>
                </p:cTn>
                <p:tgtEl>
                  <p:spTgt spid="2"/>
                </p:tgtEl>
              </p:cMediaNode>
            </p:video>
            <p:audio isNarration="1">
              <p:cMediaNode vol="80000" showWhenStopped="0">
                <p:cTn id="86" fill="hold" display="0">
                  <p:stCondLst>
                    <p:cond delay="indefinite"/>
                  </p:stCondLst>
                  <p:endCondLst>
                    <p:cond evt="onStopAudio" delay="0">
                      <p:tgtEl>
                        <p:sldTgt/>
                      </p:tgtEl>
                    </p:cond>
                  </p:endCondLst>
                </p:cTn>
                <p:tgtEl>
                  <p:spTgt spid="10"/>
                </p:tgtEl>
              </p:cMediaNode>
            </p:audio>
          </p:childTnLst>
        </p:cTn>
      </p:par>
    </p:tnLst>
    <p:bldLst>
      <p:bldP spid="6" grpId="0"/>
      <p:bldP spid="7" grpId="0" build="p"/>
    </p:bldLst>
  </p:timing>
  <p:extLst>
    <p:ext uri="{E180D4A7-C9FB-4DFB-919C-405C955672EB}">
      <p14:showEvtLst xmlns:p14="http://schemas.microsoft.com/office/powerpoint/2010/main">
        <p14:playEvt time="5036" objId="2"/>
        <p14:playEvt time="27166" objId="2"/>
        <p14:playEvt time="49318" objId="2"/>
        <p14:playEvt time="71479" objId="2"/>
        <p14:playEvt time="93644" objId="2"/>
        <p14:playEvt time="115811" objId="2"/>
        <p14:stopEvt time="129421"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008A3C9-6C11-4F67-B042-67DA339E91C0}"/>
              </a:ext>
            </a:extLst>
          </p:cNvPr>
          <p:cNvSpPr>
            <a:spLocks noGrp="1"/>
          </p:cNvSpPr>
          <p:nvPr>
            <p:ph type="ftr" sz="quarter" idx="11"/>
          </p:nvPr>
        </p:nvSpPr>
        <p:spPr/>
        <p:txBody>
          <a:bodyPr/>
          <a:lstStyle/>
          <a:p>
            <a:r>
              <a:rPr lang="en-US"/>
              <a:t>SRM Institute Of Science and Technology</a:t>
            </a:r>
            <a:endParaRPr lang="en-US" dirty="0"/>
          </a:p>
        </p:txBody>
      </p:sp>
      <p:sp>
        <p:nvSpPr>
          <p:cNvPr id="6" name="TextBox 5">
            <a:extLst>
              <a:ext uri="{FF2B5EF4-FFF2-40B4-BE49-F238E27FC236}">
                <a16:creationId xmlns:a16="http://schemas.microsoft.com/office/drawing/2014/main" id="{FB68FC50-5A41-4216-9316-C0E507A616C5}"/>
              </a:ext>
            </a:extLst>
          </p:cNvPr>
          <p:cNvSpPr txBox="1"/>
          <p:nvPr/>
        </p:nvSpPr>
        <p:spPr>
          <a:xfrm>
            <a:off x="757881" y="420128"/>
            <a:ext cx="10919254" cy="3416320"/>
          </a:xfrm>
          <a:prstGeom prst="rect">
            <a:avLst/>
          </a:prstGeom>
          <a:noFill/>
        </p:spPr>
        <p:txBody>
          <a:bodyPr wrap="square" rtlCol="0">
            <a:spAutoFit/>
          </a:bodyPr>
          <a:lstStyle/>
          <a:p>
            <a:r>
              <a:rPr lang="en-IN" b="1" dirty="0"/>
              <a:t>FOR 24-BIT RGB IMAGE</a:t>
            </a:r>
          </a:p>
          <a:p>
            <a:endParaRPr lang="en-IN" b="1" dirty="0"/>
          </a:p>
          <a:p>
            <a:pPr marL="285750" indent="-285750">
              <a:buFont typeface="Arial" panose="020B0604020202020204" pitchFamily="34" charset="0"/>
              <a:buChar char="•"/>
            </a:pPr>
            <a:r>
              <a:rPr lang="en-IN" dirty="0"/>
              <a:t>All the index values in a Colour image consists of two different vectors, One is the Position Vector and the other a Colour Bitmap Vector(CBV).</a:t>
            </a:r>
          </a:p>
          <a:p>
            <a:pPr marL="285750" indent="-285750">
              <a:buFont typeface="Arial" panose="020B0604020202020204" pitchFamily="34" charset="0"/>
              <a:buChar char="•"/>
            </a:pPr>
            <a:r>
              <a:rPr lang="en-IN" dirty="0"/>
              <a:t>The Position Vector contains the position of a particular pixel value. They are highly essential to track the position of that particular pixel after permutations.</a:t>
            </a:r>
          </a:p>
          <a:p>
            <a:pPr marL="285750" indent="-285750">
              <a:buFont typeface="Arial" panose="020B0604020202020204" pitchFamily="34" charset="0"/>
              <a:buChar char="•"/>
            </a:pPr>
            <a:r>
              <a:rPr lang="en-IN" dirty="0"/>
              <a:t>The Colour bitmap Vector contains a 24 Bit flag indicating each colour value. There are a total of 2</a:t>
            </a:r>
            <a:r>
              <a:rPr lang="en-IN" baseline="30000" dirty="0"/>
              <a:t>24</a:t>
            </a:r>
            <a:r>
              <a:rPr lang="en-IN" dirty="0"/>
              <a:t> values. A 0 would indicate the absence of a colour. And a 1 would indicate its presence.  </a:t>
            </a:r>
          </a:p>
          <a:p>
            <a:pPr marL="285750" indent="-285750">
              <a:buFont typeface="Arial" panose="020B0604020202020204" pitchFamily="34" charset="0"/>
              <a:buChar char="•"/>
            </a:pPr>
            <a:r>
              <a:rPr lang="en-IN" dirty="0"/>
              <a:t>The random permutations as explained earlier is done on the Colour Bitmap Vector which consist of either 0’s or 1’s. </a:t>
            </a:r>
          </a:p>
          <a:p>
            <a:pPr marL="285750" indent="-285750">
              <a:buFont typeface="Arial" panose="020B0604020202020204" pitchFamily="34" charset="0"/>
              <a:buChar char="•"/>
            </a:pPr>
            <a:r>
              <a:rPr lang="en-IN" dirty="0"/>
              <a:t>After proper completion of these random Permutations we get an encrypted image which can not be deciphered without knowing the key. </a:t>
            </a:r>
          </a:p>
        </p:txBody>
      </p:sp>
      <p:pic>
        <p:nvPicPr>
          <p:cNvPr id="7" name="Audio 6">
            <a:hlinkClick r:id="" action="ppaction://media"/>
            <a:extLst>
              <a:ext uri="{FF2B5EF4-FFF2-40B4-BE49-F238E27FC236}">
                <a16:creationId xmlns:a16="http://schemas.microsoft.com/office/drawing/2014/main" id="{D22700A2-6B88-4A81-BC39-9602ED52FE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69901183"/>
      </p:ext>
    </p:extLst>
  </p:cSld>
  <p:clrMapOvr>
    <a:masterClrMapping/>
  </p:clrMapOvr>
  <mc:AlternateContent xmlns:mc="http://schemas.openxmlformats.org/markup-compatibility/2006">
    <mc:Choice xmlns:p14="http://schemas.microsoft.com/office/powerpoint/2010/main" Requires="p14">
      <p:transition spd="med" p14:dur="700" advTm="64990">
        <p:fade/>
      </p:transition>
    </mc:Choice>
    <mc:Fallback>
      <p:transition spd="med" advTm="649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8DC54-581C-4478-A926-F5E095909F02}"/>
              </a:ext>
            </a:extLst>
          </p:cNvPr>
          <p:cNvSpPr>
            <a:spLocks noGrp="1"/>
          </p:cNvSpPr>
          <p:nvPr>
            <p:ph type="title"/>
          </p:nvPr>
        </p:nvSpPr>
        <p:spPr>
          <a:xfrm>
            <a:off x="1146193" y="-60925"/>
            <a:ext cx="9601200" cy="1143000"/>
          </a:xfrm>
        </p:spPr>
        <p:txBody>
          <a:bodyPr/>
          <a:lstStyle/>
          <a:p>
            <a:pPr algn="ctr"/>
            <a:r>
              <a:rPr lang="en-IN" dirty="0"/>
              <a:t>Stage 4: - Key generating algorithm </a:t>
            </a:r>
          </a:p>
        </p:txBody>
      </p:sp>
      <p:sp>
        <p:nvSpPr>
          <p:cNvPr id="3" name="Content Placeholder 2">
            <a:extLst>
              <a:ext uri="{FF2B5EF4-FFF2-40B4-BE49-F238E27FC236}">
                <a16:creationId xmlns:a16="http://schemas.microsoft.com/office/drawing/2014/main" id="{9A0E5A54-879F-45F8-B2AC-F4DB936E8D11}"/>
              </a:ext>
            </a:extLst>
          </p:cNvPr>
          <p:cNvSpPr>
            <a:spLocks noGrp="1"/>
          </p:cNvSpPr>
          <p:nvPr>
            <p:ph sz="half" idx="1"/>
          </p:nvPr>
        </p:nvSpPr>
        <p:spPr>
          <a:xfrm>
            <a:off x="1146193" y="1353967"/>
            <a:ext cx="10157354" cy="4470400"/>
          </a:xfrm>
        </p:spPr>
        <p:txBody>
          <a:bodyPr/>
          <a:lstStyle/>
          <a:p>
            <a:r>
              <a:rPr lang="en-US" dirty="0"/>
              <a:t>The Encrypted PPP image obtained from the above step and the Plaintext Image obtained is used to generate the Key used for the decryption process. </a:t>
            </a:r>
          </a:p>
          <a:p>
            <a:r>
              <a:rPr lang="en-US" dirty="0"/>
              <a:t>Superimposing can be described as the process of combining multiple images and overlaying them on top of each other. </a:t>
            </a:r>
          </a:p>
          <a:p>
            <a:r>
              <a:rPr lang="en-US" dirty="0"/>
              <a:t>Superimposition of two-dimensional Images can cause for the production of moiré patterns., line moiré patterns and small scaling differences.</a:t>
            </a:r>
          </a:p>
          <a:p>
            <a:r>
              <a:rPr lang="en-US" dirty="0"/>
              <a:t>The key is generated using each of the 8- bit binary value of the image complementing them with each of the 8-bit binary pixel value of the PPP image. This key obtained can thus be used for the purpose of decrypting the </a:t>
            </a:r>
            <a:r>
              <a:rPr lang="en-US" dirty="0" err="1"/>
              <a:t>GreyScale</a:t>
            </a:r>
            <a:r>
              <a:rPr lang="en-US" dirty="0"/>
              <a:t> image. </a:t>
            </a:r>
          </a:p>
          <a:p>
            <a:endParaRPr lang="en-IN" dirty="0"/>
          </a:p>
          <a:p>
            <a:endParaRPr lang="en-IN" dirty="0"/>
          </a:p>
          <a:p>
            <a:endParaRPr lang="en-IN" dirty="0"/>
          </a:p>
        </p:txBody>
      </p:sp>
      <p:sp>
        <p:nvSpPr>
          <p:cNvPr id="4" name="Footer Placeholder 3">
            <a:extLst>
              <a:ext uri="{FF2B5EF4-FFF2-40B4-BE49-F238E27FC236}">
                <a16:creationId xmlns:a16="http://schemas.microsoft.com/office/drawing/2014/main" id="{A99D58F9-F8DE-490E-9FB7-45A01AFF5FBD}"/>
              </a:ext>
            </a:extLst>
          </p:cNvPr>
          <p:cNvSpPr>
            <a:spLocks noGrp="1"/>
          </p:cNvSpPr>
          <p:nvPr>
            <p:ph type="ftr" sz="quarter" idx="11"/>
          </p:nvPr>
        </p:nvSpPr>
        <p:spPr/>
        <p:txBody>
          <a:bodyPr/>
          <a:lstStyle/>
          <a:p>
            <a:r>
              <a:rPr lang="en-US"/>
              <a:t>SRM Institute Of Science and Technology</a:t>
            </a:r>
            <a:endParaRPr lang="en-US" dirty="0"/>
          </a:p>
        </p:txBody>
      </p:sp>
      <p:pic>
        <p:nvPicPr>
          <p:cNvPr id="7" name="Audio 6">
            <a:hlinkClick r:id="" action="ppaction://media"/>
            <a:extLst>
              <a:ext uri="{FF2B5EF4-FFF2-40B4-BE49-F238E27FC236}">
                <a16:creationId xmlns:a16="http://schemas.microsoft.com/office/drawing/2014/main" id="{70CA4DB8-3A94-49BE-B8A4-178E1095800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98547545"/>
      </p:ext>
    </p:extLst>
  </p:cSld>
  <p:clrMapOvr>
    <a:masterClrMapping/>
  </p:clrMapOvr>
  <mc:AlternateContent xmlns:mc="http://schemas.openxmlformats.org/markup-compatibility/2006">
    <mc:Choice xmlns:p14="http://schemas.microsoft.com/office/powerpoint/2010/main" Requires="p14">
      <p:transition spd="med" p14:dur="700" advTm="58562">
        <p:fade/>
      </p:transition>
    </mc:Choice>
    <mc:Fallback>
      <p:transition spd="med" advTm="585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anim calcmode="lin" valueType="num">
                                      <p:cBhvr>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anim calcmode="lin" valueType="num">
                                      <p:cBhvr>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anim calcmode="lin" valueType="num">
                                      <p:cBhvr>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anim calcmode="lin" valueType="num">
                                      <p:cBhvr>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D4EE-B63C-4CF4-B3FD-39A3C648EFFB}"/>
              </a:ext>
            </a:extLst>
          </p:cNvPr>
          <p:cNvSpPr>
            <a:spLocks noGrp="1"/>
          </p:cNvSpPr>
          <p:nvPr>
            <p:ph type="title"/>
          </p:nvPr>
        </p:nvSpPr>
        <p:spPr>
          <a:xfrm>
            <a:off x="817729" y="199636"/>
            <a:ext cx="9601200" cy="1143000"/>
          </a:xfrm>
        </p:spPr>
        <p:txBody>
          <a:bodyPr/>
          <a:lstStyle/>
          <a:p>
            <a:r>
              <a:rPr lang="en-IN" dirty="0"/>
              <a:t>Stage 5: - AES ENCRYPTION OF Key and Image</a:t>
            </a:r>
          </a:p>
        </p:txBody>
      </p:sp>
      <p:sp>
        <p:nvSpPr>
          <p:cNvPr id="5" name="Footer Placeholder 4">
            <a:extLst>
              <a:ext uri="{FF2B5EF4-FFF2-40B4-BE49-F238E27FC236}">
                <a16:creationId xmlns:a16="http://schemas.microsoft.com/office/drawing/2014/main" id="{EC297137-4834-49A0-A5DC-DA7DA625670B}"/>
              </a:ext>
            </a:extLst>
          </p:cNvPr>
          <p:cNvSpPr>
            <a:spLocks noGrp="1"/>
          </p:cNvSpPr>
          <p:nvPr>
            <p:ph type="ftr" sz="quarter" idx="11"/>
          </p:nvPr>
        </p:nvSpPr>
        <p:spPr/>
        <p:txBody>
          <a:bodyPr/>
          <a:lstStyle/>
          <a:p>
            <a:r>
              <a:rPr lang="en-US"/>
              <a:t>SRM Institute Of Science and Technology</a:t>
            </a:r>
            <a:endParaRPr lang="en-US" dirty="0"/>
          </a:p>
        </p:txBody>
      </p:sp>
      <p:sp>
        <p:nvSpPr>
          <p:cNvPr id="6" name="TextBox 5">
            <a:extLst>
              <a:ext uri="{FF2B5EF4-FFF2-40B4-BE49-F238E27FC236}">
                <a16:creationId xmlns:a16="http://schemas.microsoft.com/office/drawing/2014/main" id="{BBF54DD3-7057-4254-91AB-E61285E93AA7}"/>
              </a:ext>
            </a:extLst>
          </p:cNvPr>
          <p:cNvSpPr txBox="1"/>
          <p:nvPr/>
        </p:nvSpPr>
        <p:spPr>
          <a:xfrm>
            <a:off x="817729" y="1674674"/>
            <a:ext cx="9279843" cy="1754326"/>
          </a:xfrm>
          <a:prstGeom prst="rect">
            <a:avLst/>
          </a:prstGeom>
          <a:noFill/>
        </p:spPr>
        <p:txBody>
          <a:bodyPr wrap="square" rtlCol="0">
            <a:spAutoFit/>
          </a:bodyPr>
          <a:lstStyle/>
          <a:p>
            <a:r>
              <a:rPr lang="en-US" dirty="0"/>
              <a:t>Another step of security is added by encrypting the key and the PPP image with AES Encryption technique, the most widely known encryption technique which has been found to be much faster than the earlier known standard DES. The AES encryption algorithm is used here as an added layer of defense which is not essentially necessary but encouraged for much greater security essential for highly sensitive data. </a:t>
            </a:r>
          </a:p>
          <a:p>
            <a:endParaRPr lang="en-IN" dirty="0"/>
          </a:p>
        </p:txBody>
      </p:sp>
      <p:pic>
        <p:nvPicPr>
          <p:cNvPr id="12" name="Audio 11">
            <a:hlinkClick r:id="" action="ppaction://media"/>
            <a:extLst>
              <a:ext uri="{FF2B5EF4-FFF2-40B4-BE49-F238E27FC236}">
                <a16:creationId xmlns:a16="http://schemas.microsoft.com/office/drawing/2014/main" id="{9979478C-5699-4BF6-AE88-A30D2A35FBA6}"/>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885853377"/>
      </p:ext>
    </p:extLst>
  </p:cSld>
  <p:clrMapOvr>
    <a:masterClrMapping/>
  </p:clrMapOvr>
  <mc:AlternateContent xmlns:mc="http://schemas.openxmlformats.org/markup-compatibility/2006">
    <mc:Choice xmlns:p14="http://schemas.microsoft.com/office/powerpoint/2010/main" Requires="p14">
      <p:transition spd="med" p14:dur="700" advTm="30201">
        <p:fade/>
      </p:transition>
    </mc:Choice>
    <mc:Fallback>
      <p:transition spd="med" advTm="302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2"/>
                </p:tgtEl>
              </p:cMediaNode>
            </p:audio>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A3AE-C81F-49AB-A175-0272FBBAB0AF}"/>
              </a:ext>
            </a:extLst>
          </p:cNvPr>
          <p:cNvSpPr>
            <a:spLocks noGrp="1"/>
          </p:cNvSpPr>
          <p:nvPr>
            <p:ph type="title"/>
          </p:nvPr>
        </p:nvSpPr>
        <p:spPr>
          <a:xfrm>
            <a:off x="1295400" y="0"/>
            <a:ext cx="9601200" cy="1143000"/>
          </a:xfrm>
        </p:spPr>
        <p:txBody>
          <a:bodyPr/>
          <a:lstStyle/>
          <a:p>
            <a:pPr algn="ctr"/>
            <a:r>
              <a:rPr lang="en-IN" dirty="0"/>
              <a:t>AES ALGORITHM</a:t>
            </a:r>
          </a:p>
        </p:txBody>
      </p:sp>
      <p:sp>
        <p:nvSpPr>
          <p:cNvPr id="3" name="Content Placeholder 2">
            <a:extLst>
              <a:ext uri="{FF2B5EF4-FFF2-40B4-BE49-F238E27FC236}">
                <a16:creationId xmlns:a16="http://schemas.microsoft.com/office/drawing/2014/main" id="{797A6364-CBB3-47F0-8010-D47006AAD8F1}"/>
              </a:ext>
            </a:extLst>
          </p:cNvPr>
          <p:cNvSpPr>
            <a:spLocks noGrp="1"/>
          </p:cNvSpPr>
          <p:nvPr>
            <p:ph sz="half" idx="1"/>
          </p:nvPr>
        </p:nvSpPr>
        <p:spPr>
          <a:xfrm>
            <a:off x="1017323" y="1299002"/>
            <a:ext cx="4977104" cy="4964457"/>
          </a:xfrm>
        </p:spPr>
        <p:txBody>
          <a:bodyPr>
            <a:normAutofit fontScale="92500" lnSpcReduction="10000"/>
          </a:bodyPr>
          <a:lstStyle/>
          <a:p>
            <a:r>
              <a:rPr lang="en-IN" sz="2600" dirty="0"/>
              <a:t>AES algorithm was derived from the </a:t>
            </a:r>
            <a:r>
              <a:rPr lang="en-IN" sz="2600" dirty="0" err="1"/>
              <a:t>Rijndael</a:t>
            </a:r>
            <a:r>
              <a:rPr lang="en-IN" sz="2600" dirty="0"/>
              <a:t> Cipher and ratified from the NIST as a successor to DES.</a:t>
            </a:r>
          </a:p>
          <a:p>
            <a:r>
              <a:rPr lang="en-IN" sz="2600" dirty="0"/>
              <a:t>It is based on a block cipher Technique where data transformation is stored in an array and undergoes through a series of encryption rounds. 10 - 128 Bit </a:t>
            </a:r>
            <a:br>
              <a:rPr lang="en-IN" sz="2600" dirty="0"/>
            </a:br>
            <a:r>
              <a:rPr lang="en-IN" sz="2600" dirty="0"/>
              <a:t>12 - 192 Bit</a:t>
            </a:r>
            <a:br>
              <a:rPr lang="en-IN" sz="2600" dirty="0"/>
            </a:br>
            <a:r>
              <a:rPr lang="en-IN" sz="2600" dirty="0"/>
              <a:t>14 - 256 Bit</a:t>
            </a:r>
            <a:br>
              <a:rPr lang="en-IN" sz="2600" dirty="0"/>
            </a:br>
            <a:r>
              <a:rPr lang="en-IN" sz="2600" dirty="0"/>
              <a:t>This is thus the most secure form of encryption which is safer from most kinds of brute force attacks</a:t>
            </a:r>
          </a:p>
          <a:p>
            <a:pPr marL="0" indent="0">
              <a:buNone/>
            </a:pPr>
            <a:endParaRPr lang="en-IN" dirty="0"/>
          </a:p>
        </p:txBody>
      </p:sp>
      <p:pic>
        <p:nvPicPr>
          <p:cNvPr id="5" name="Content Placeholder 4">
            <a:extLst>
              <a:ext uri="{FF2B5EF4-FFF2-40B4-BE49-F238E27FC236}">
                <a16:creationId xmlns:a16="http://schemas.microsoft.com/office/drawing/2014/main" id="{998E23BF-6E75-4192-8131-9A335AC76574}"/>
              </a:ext>
            </a:extLst>
          </p:cNvPr>
          <p:cNvPicPr>
            <a:picLocks noGrp="1" noChangeAspect="1"/>
          </p:cNvPicPr>
          <p:nvPr>
            <p:ph sz="half" idx="2"/>
          </p:nvPr>
        </p:nvPicPr>
        <p:blipFill>
          <a:blip r:embed="rId5"/>
          <a:stretch>
            <a:fillRect/>
          </a:stretch>
        </p:blipFill>
        <p:spPr>
          <a:xfrm>
            <a:off x="7100299" y="1053990"/>
            <a:ext cx="3596075" cy="1941804"/>
          </a:xfrm>
          <a:prstGeom prst="rect">
            <a:avLst/>
          </a:prstGeom>
        </p:spPr>
      </p:pic>
      <p:pic>
        <p:nvPicPr>
          <p:cNvPr id="6" name="Picture 5">
            <a:extLst>
              <a:ext uri="{FF2B5EF4-FFF2-40B4-BE49-F238E27FC236}">
                <a16:creationId xmlns:a16="http://schemas.microsoft.com/office/drawing/2014/main" id="{13045A54-B640-4E53-8A49-30C8763A75B0}"/>
              </a:ext>
            </a:extLst>
          </p:cNvPr>
          <p:cNvPicPr>
            <a:picLocks noChangeAspect="1"/>
          </p:cNvPicPr>
          <p:nvPr/>
        </p:nvPicPr>
        <p:blipFill>
          <a:blip r:embed="rId6"/>
          <a:stretch>
            <a:fillRect/>
          </a:stretch>
        </p:blipFill>
        <p:spPr>
          <a:xfrm>
            <a:off x="6197575" y="2811249"/>
            <a:ext cx="5401524" cy="3237257"/>
          </a:xfrm>
          <a:prstGeom prst="rect">
            <a:avLst/>
          </a:prstGeom>
        </p:spPr>
      </p:pic>
      <p:sp>
        <p:nvSpPr>
          <p:cNvPr id="4" name="Footer Placeholder 3">
            <a:extLst>
              <a:ext uri="{FF2B5EF4-FFF2-40B4-BE49-F238E27FC236}">
                <a16:creationId xmlns:a16="http://schemas.microsoft.com/office/drawing/2014/main" id="{20C25C1F-AA2B-40F5-9A38-F6F5DE2F80C0}"/>
              </a:ext>
            </a:extLst>
          </p:cNvPr>
          <p:cNvSpPr>
            <a:spLocks noGrp="1"/>
          </p:cNvSpPr>
          <p:nvPr>
            <p:ph type="ftr" sz="quarter" idx="11"/>
          </p:nvPr>
        </p:nvSpPr>
        <p:spPr/>
        <p:txBody>
          <a:bodyPr/>
          <a:lstStyle/>
          <a:p>
            <a:r>
              <a:rPr lang="en-US"/>
              <a:t>SRM Institute Of Science and Technology</a:t>
            </a:r>
            <a:endParaRPr lang="en-US" dirty="0"/>
          </a:p>
        </p:txBody>
      </p:sp>
      <p:pic>
        <p:nvPicPr>
          <p:cNvPr id="8" name="Audio 7">
            <a:hlinkClick r:id="" action="ppaction://media"/>
            <a:extLst>
              <a:ext uri="{FF2B5EF4-FFF2-40B4-BE49-F238E27FC236}">
                <a16:creationId xmlns:a16="http://schemas.microsoft.com/office/drawing/2014/main" id="{6923E5B5-A83C-48FE-8B42-0B46E3E938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779387053"/>
      </p:ext>
    </p:extLst>
  </p:cSld>
  <p:clrMapOvr>
    <a:masterClrMapping/>
  </p:clrMapOvr>
  <mc:AlternateContent xmlns:mc="http://schemas.openxmlformats.org/markup-compatibility/2006">
    <mc:Choice xmlns:p14="http://schemas.microsoft.com/office/powerpoint/2010/main" Requires="p14">
      <p:transition spd="med" p14:dur="700" advTm="47450">
        <p:fade/>
      </p:transition>
    </mc:Choice>
    <mc:Fallback>
      <p:transition spd="med" advTm="474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8"/>
                </p:tgtEl>
              </p:cMediaNode>
            </p:audio>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1454-9374-416F-A89D-3EF9EF692F4E}"/>
              </a:ext>
            </a:extLst>
          </p:cNvPr>
          <p:cNvSpPr>
            <a:spLocks noGrp="1"/>
          </p:cNvSpPr>
          <p:nvPr>
            <p:ph type="title"/>
          </p:nvPr>
        </p:nvSpPr>
        <p:spPr>
          <a:xfrm>
            <a:off x="1295400" y="228022"/>
            <a:ext cx="9601200" cy="1143000"/>
          </a:xfrm>
        </p:spPr>
        <p:txBody>
          <a:bodyPr/>
          <a:lstStyle/>
          <a:p>
            <a:r>
              <a:rPr lang="en-IN" dirty="0"/>
              <a:t>Stage 6 :- Decryption Process</a:t>
            </a:r>
          </a:p>
        </p:txBody>
      </p:sp>
      <p:sp>
        <p:nvSpPr>
          <p:cNvPr id="5" name="Footer Placeholder 4">
            <a:extLst>
              <a:ext uri="{FF2B5EF4-FFF2-40B4-BE49-F238E27FC236}">
                <a16:creationId xmlns:a16="http://schemas.microsoft.com/office/drawing/2014/main" id="{CE2D0BFE-AE57-4474-885D-E27218892547}"/>
              </a:ext>
            </a:extLst>
          </p:cNvPr>
          <p:cNvSpPr>
            <a:spLocks noGrp="1"/>
          </p:cNvSpPr>
          <p:nvPr>
            <p:ph type="ftr" sz="quarter" idx="11"/>
          </p:nvPr>
        </p:nvSpPr>
        <p:spPr/>
        <p:txBody>
          <a:bodyPr/>
          <a:lstStyle/>
          <a:p>
            <a:r>
              <a:rPr lang="en-US"/>
              <a:t>SRM Institute Of Science and Technology</a:t>
            </a:r>
            <a:endParaRPr lang="en-US" dirty="0"/>
          </a:p>
        </p:txBody>
      </p:sp>
      <p:pic>
        <p:nvPicPr>
          <p:cNvPr id="6" name="Picture 5">
            <a:extLst>
              <a:ext uri="{FF2B5EF4-FFF2-40B4-BE49-F238E27FC236}">
                <a16:creationId xmlns:a16="http://schemas.microsoft.com/office/drawing/2014/main" id="{378DF53A-C74F-4684-8B24-E2D7D252A19A}"/>
              </a:ext>
            </a:extLst>
          </p:cNvPr>
          <p:cNvPicPr>
            <a:picLocks noChangeAspect="1"/>
          </p:cNvPicPr>
          <p:nvPr/>
        </p:nvPicPr>
        <p:blipFill>
          <a:blip r:embed="rId5"/>
          <a:stretch>
            <a:fillRect/>
          </a:stretch>
        </p:blipFill>
        <p:spPr>
          <a:xfrm>
            <a:off x="1890778" y="1660132"/>
            <a:ext cx="7949242" cy="4181110"/>
          </a:xfrm>
          <a:prstGeom prst="rect">
            <a:avLst/>
          </a:prstGeom>
        </p:spPr>
      </p:pic>
      <p:pic>
        <p:nvPicPr>
          <p:cNvPr id="7" name="Audio 6">
            <a:hlinkClick r:id="" action="ppaction://media"/>
            <a:extLst>
              <a:ext uri="{FF2B5EF4-FFF2-40B4-BE49-F238E27FC236}">
                <a16:creationId xmlns:a16="http://schemas.microsoft.com/office/drawing/2014/main" id="{56542E77-EFDB-44AB-A84E-B4FE345AA19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363774213"/>
      </p:ext>
    </p:extLst>
  </p:cSld>
  <p:clrMapOvr>
    <a:masterClrMapping/>
  </p:clrMapOvr>
  <mc:AlternateContent xmlns:mc="http://schemas.openxmlformats.org/markup-compatibility/2006">
    <mc:Choice xmlns:p14="http://schemas.microsoft.com/office/powerpoint/2010/main" Requires="p14">
      <p:transition spd="med" p14:dur="700" advTm="28596">
        <p:fade/>
      </p:transition>
    </mc:Choice>
    <mc:Fallback>
      <p:transition spd="med" advTm="285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8)">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7355" x="3884613" y="4384675"/>
          <p14:tracePt t="7405" x="3875088" y="4384675"/>
          <p14:tracePt t="7415" x="3830638" y="4394200"/>
          <p14:tracePt t="7431" x="3608388" y="4394200"/>
          <p14:tracePt t="7448" x="3348038" y="4394200"/>
          <p14:tracePt t="7465" x="2544763" y="4394200"/>
          <p14:tracePt t="7481" x="2232025" y="4429125"/>
          <p14:tracePt t="7483" x="2179638" y="4429125"/>
          <p14:tracePt t="7498" x="2143125" y="4429125"/>
          <p14:tracePt t="7667" x="2205038" y="4384675"/>
          <p14:tracePt t="7675" x="2232025" y="4357688"/>
          <p14:tracePt t="7684" x="2330450" y="4295775"/>
          <p14:tracePt t="7698" x="2419350" y="4224338"/>
          <p14:tracePt t="7715" x="2633663" y="4027488"/>
          <p14:tracePt t="7731" x="2687638" y="3965575"/>
          <p14:tracePt t="7748" x="2697163" y="3956050"/>
          <p14:tracePt t="7781" x="2705100" y="3946525"/>
          <p14:tracePt t="7819" x="2732088" y="3919538"/>
          <p14:tracePt t="7828" x="2786063" y="3911600"/>
          <p14:tracePt t="7835" x="2857500" y="3911600"/>
          <p14:tracePt t="7848" x="2965450" y="3875088"/>
          <p14:tracePt t="7865" x="3187700" y="3803650"/>
          <p14:tracePt t="7868" x="3322638" y="3751263"/>
          <p14:tracePt t="7881" x="3465513" y="3714750"/>
          <p14:tracePt t="7898" x="3867150" y="3598863"/>
          <p14:tracePt t="7900" x="3965575" y="3581400"/>
          <p14:tracePt t="7915" x="4133850" y="3490913"/>
          <p14:tracePt t="7931" x="4214813" y="3455988"/>
          <p14:tracePt t="7948" x="4276725" y="3446463"/>
          <p14:tracePt t="7965" x="4340225" y="3419475"/>
          <p14:tracePt t="7981" x="4384675" y="3402013"/>
          <p14:tracePt t="7998" x="4419600" y="3402013"/>
          <p14:tracePt t="8015" x="4446588" y="3402013"/>
          <p14:tracePt t="8031" x="4510088" y="3402013"/>
          <p14:tracePt t="8048" x="4598988" y="3411538"/>
          <p14:tracePt t="8065" x="4732338" y="3411538"/>
          <p14:tracePt t="8068" x="4803775" y="3411538"/>
          <p14:tracePt t="8081" x="4894263" y="3411538"/>
          <p14:tracePt t="8098" x="5018088" y="3411538"/>
          <p14:tracePt t="8100" x="5045075" y="3394075"/>
          <p14:tracePt t="8115" x="5054600" y="3384550"/>
          <p14:tracePt t="8323" x="5062538" y="3375025"/>
          <p14:tracePt t="8332" x="5081588" y="3348038"/>
          <p14:tracePt t="8339" x="5108575" y="3322638"/>
          <p14:tracePt t="8348" x="5108575" y="3313113"/>
          <p14:tracePt t="8365" x="5153025" y="3251200"/>
          <p14:tracePt t="8381" x="5153025" y="3224213"/>
          <p14:tracePt t="8398" x="5170488" y="3197225"/>
          <p14:tracePt t="8499" x="5180013" y="3170238"/>
          <p14:tracePt t="8516" x="5180013" y="3143250"/>
          <p14:tracePt t="8523" x="5180013" y="3133725"/>
          <p14:tracePt t="8532" x="5180013" y="3116263"/>
          <p14:tracePt t="8548" x="5180013" y="3081338"/>
          <p14:tracePt t="8565" x="5180013" y="3054350"/>
          <p14:tracePt t="8582" x="5153025" y="3017838"/>
          <p14:tracePt t="8598" x="5133975" y="2973388"/>
          <p14:tracePt t="8615" x="5126038" y="2973388"/>
          <p14:tracePt t="8631" x="5037138" y="2946400"/>
          <p14:tracePt t="8648" x="4956175" y="2919413"/>
          <p14:tracePt t="8664" x="4848225" y="2874963"/>
          <p14:tracePt t="8681" x="4768850" y="2874963"/>
          <p14:tracePt t="8698" x="4705350" y="2840038"/>
          <p14:tracePt t="8714" x="4660900" y="2840038"/>
          <p14:tracePt t="8731" x="4643438" y="2840038"/>
          <p14:tracePt t="8748" x="4608513" y="2813050"/>
          <p14:tracePt t="8764" x="4537075" y="2803525"/>
          <p14:tracePt t="8781" x="4419600" y="2768600"/>
          <p14:tracePt t="8798" x="4232275" y="2759075"/>
          <p14:tracePt t="8814" x="4054475" y="2724150"/>
          <p14:tracePt t="8831" x="3830638" y="2705100"/>
          <p14:tracePt t="8848" x="3660775" y="2705100"/>
          <p14:tracePt t="8864" x="3482975" y="2670175"/>
          <p14:tracePt t="8881" x="3313113" y="2670175"/>
          <p14:tracePt t="8898" x="3170238" y="2670175"/>
          <p14:tracePt t="8914" x="3009900" y="2670175"/>
          <p14:tracePt t="8931" x="2901950" y="2670175"/>
          <p14:tracePt t="8947" x="2768600" y="2670175"/>
          <p14:tracePt t="8964" x="2660650" y="2705100"/>
          <p14:tracePt t="8981" x="2625725" y="2705100"/>
          <p14:tracePt t="9050" x="2616200" y="2714625"/>
          <p14:tracePt t="9058" x="2581275" y="2741613"/>
          <p14:tracePt t="9075" x="2581275" y="2759075"/>
          <p14:tracePt t="9083" x="2581275" y="2786063"/>
          <p14:tracePt t="9097" x="2554288" y="2840038"/>
          <p14:tracePt t="9114" x="2554288" y="2919413"/>
          <p14:tracePt t="9131" x="2554288" y="2955925"/>
          <p14:tracePt t="9147" x="2554288" y="2990850"/>
          <p14:tracePt t="9164" x="2554288" y="3009900"/>
          <p14:tracePt t="9181" x="2554288" y="3017838"/>
          <p14:tracePt t="9197" x="2581275" y="3071813"/>
          <p14:tracePt t="9214" x="2714625" y="3098800"/>
          <p14:tracePt t="9231" x="2982913" y="3152775"/>
          <p14:tracePt t="9247" x="3419475" y="3214688"/>
          <p14:tracePt t="9264" x="3660775" y="3232150"/>
          <p14:tracePt t="9281" x="3741738" y="3259138"/>
          <p14:tracePt t="9297" x="3751263" y="3268663"/>
          <p14:tracePt t="11539" x="0" y="0"/>
        </p14:tracePtLst>
        <p14:tracePtLst>
          <p14:tracePt t="12518" x="6894513" y="3482975"/>
          <p14:tracePt t="12604" x="6894513" y="3473450"/>
          <p14:tracePt t="12619" x="6911975" y="3473450"/>
          <p14:tracePt t="12635" x="6919913" y="3473450"/>
          <p14:tracePt t="12651" x="6956425" y="3473450"/>
          <p14:tracePt t="12660" x="6973888" y="3473450"/>
          <p14:tracePt t="12667" x="7027863" y="3473450"/>
          <p14:tracePt t="12681" x="7062788" y="3473450"/>
          <p14:tracePt t="12697" x="7188200" y="3473450"/>
          <p14:tracePt t="12715" x="7412038" y="3473450"/>
          <p14:tracePt t="12731" x="7446963" y="3455988"/>
          <p14:tracePt t="12748" x="7456488" y="3446463"/>
          <p14:tracePt t="12795" x="7491413" y="3438525"/>
          <p14:tracePt t="12803" x="7527925" y="3438525"/>
          <p14:tracePt t="12814" x="7626350" y="3473450"/>
          <p14:tracePt t="12831" x="7894638" y="3527425"/>
          <p14:tracePt t="12848" x="8099425" y="3536950"/>
          <p14:tracePt t="12864" x="8286750" y="3536950"/>
          <p14:tracePt t="12881" x="8420100" y="3536950"/>
          <p14:tracePt t="12884" x="8439150" y="3536950"/>
          <p14:tracePt t="12898" x="8491538" y="3536950"/>
          <p14:tracePt t="16180" x="8501063" y="3536950"/>
          <p14:tracePt t="17228" x="0" y="0"/>
        </p14:tracePtLst>
        <p14:tracePtLst>
          <p14:tracePt t="18077" x="6796088" y="4394200"/>
          <p14:tracePt t="18220" x="6796088" y="4384675"/>
          <p14:tracePt t="18227" x="6796088" y="4375150"/>
          <p14:tracePt t="18243" x="6813550" y="4375150"/>
          <p14:tracePt t="18251" x="6858000" y="4330700"/>
          <p14:tracePt t="18263" x="6875463" y="4322763"/>
          <p14:tracePt t="18280" x="6929438" y="4295775"/>
          <p14:tracePt t="18297" x="6991350" y="4259263"/>
          <p14:tracePt t="18299" x="7027863" y="4232275"/>
          <p14:tracePt t="18314" x="7054850" y="4224338"/>
          <p14:tracePt t="18330" x="7161213" y="4152900"/>
          <p14:tracePt t="18347" x="7197725" y="4143375"/>
          <p14:tracePt t="18364" x="7205663" y="4133850"/>
          <p14:tracePt t="20819" x="0" y="0"/>
        </p14:tracePtLst>
        <p14:tracePtLst>
          <p14:tracePt t="21718" x="6000750" y="5062538"/>
          <p14:tracePt t="21851" x="6018213" y="5062538"/>
          <p14:tracePt t="21859" x="6072188" y="5081588"/>
          <p14:tracePt t="21867" x="6116638" y="5089525"/>
          <p14:tracePt t="21880" x="6224588" y="5108575"/>
          <p14:tracePt t="21897" x="6394450" y="5108575"/>
          <p14:tracePt t="21914" x="6491288" y="5133975"/>
          <p14:tracePt t="21915" x="6562725" y="5126038"/>
          <p14:tracePt t="21930" x="6608763" y="5126038"/>
          <p14:tracePt t="21947" x="6670675" y="5099050"/>
          <p14:tracePt t="21963" x="6680200" y="5099050"/>
          <p14:tracePt t="21981" x="6688138" y="5089525"/>
          <p14:tracePt t="22027" x="6697663" y="5072063"/>
          <p14:tracePt t="22035" x="6705600" y="5072063"/>
          <p14:tracePt t="22047" x="6742113" y="5045075"/>
          <p14:tracePt t="22064" x="6796088" y="4991100"/>
          <p14:tracePt t="22080" x="6831013" y="4983163"/>
          <p14:tracePt t="22097" x="6858000" y="4956175"/>
          <p14:tracePt t="22219" x="6858000" y="4919663"/>
          <p14:tracePt t="22227" x="6894513" y="4867275"/>
          <p14:tracePt t="22244" x="6902450" y="4840288"/>
          <p14:tracePt t="22251" x="6902450" y="4813300"/>
          <p14:tracePt t="22263" x="6902450" y="4803775"/>
          <p14:tracePt t="22307" x="6902450" y="4786313"/>
          <p14:tracePt t="22323" x="6902450" y="4776788"/>
          <p14:tracePt t="22332" x="6894513" y="4768850"/>
          <p14:tracePt t="22339" x="6884988" y="4768850"/>
          <p14:tracePt t="22347" x="6858000" y="4751388"/>
          <p14:tracePt t="22363" x="6813550" y="4741863"/>
          <p14:tracePt t="22380" x="6796088" y="4732338"/>
          <p14:tracePt t="22397" x="6777038" y="4732338"/>
          <p14:tracePt t="22413" x="6769100" y="4732338"/>
          <p14:tracePt t="22430" x="6742113" y="4724400"/>
          <p14:tracePt t="22447" x="6715125" y="4697413"/>
          <p14:tracePt t="22463" x="6661150" y="4679950"/>
          <p14:tracePt t="22480" x="6608763" y="4660900"/>
          <p14:tracePt t="22497" x="6562725" y="4660900"/>
          <p14:tracePt t="22513" x="6537325" y="4660900"/>
          <p14:tracePt t="22518" x="6510338" y="4660900"/>
          <p14:tracePt t="22530" x="6483350" y="4660900"/>
          <p14:tracePt t="22547" x="6446838" y="4643438"/>
          <p14:tracePt t="22563" x="6411913" y="4643438"/>
          <p14:tracePt t="22580" x="6384925" y="4643438"/>
          <p14:tracePt t="22597" x="6303963" y="4643438"/>
          <p14:tracePt t="22614" x="6286500" y="4643438"/>
          <p14:tracePt t="22675" x="6276975" y="4643438"/>
          <p14:tracePt t="22699" x="6251575" y="4660900"/>
          <p14:tracePt t="22707" x="6242050" y="4660900"/>
          <p14:tracePt t="22716" x="6215063" y="4679950"/>
          <p14:tracePt t="22730" x="6205538" y="4679950"/>
          <p14:tracePt t="22747" x="6089650" y="4741863"/>
          <p14:tracePt t="22763" x="6045200" y="4776788"/>
          <p14:tracePt t="22780" x="6010275" y="4813300"/>
          <p14:tracePt t="22867" x="6010275" y="4830763"/>
          <p14:tracePt t="22892" x="6010275" y="4848225"/>
          <p14:tracePt t="22900" x="6010275" y="4867275"/>
          <p14:tracePt t="22916" x="6010275" y="4875213"/>
          <p14:tracePt t="22924" x="6010275" y="4894263"/>
          <p14:tracePt t="22931" x="6010275" y="4911725"/>
          <p14:tracePt t="22947" x="6010275" y="4938713"/>
          <p14:tracePt t="22963" x="6010275" y="4965700"/>
          <p14:tracePt t="22980" x="6010275" y="4983163"/>
          <p14:tracePt t="22997" x="6010275" y="5000625"/>
          <p14:tracePt t="23013" x="6010275" y="5027613"/>
          <p14:tracePt t="23107" x="6010275" y="5037138"/>
          <p14:tracePt t="23123" x="6037263" y="5045075"/>
          <p14:tracePt t="23132" x="6045200" y="5045075"/>
          <p14:tracePt t="23139" x="6054725" y="5045075"/>
          <p14:tracePt t="23148" x="6072188" y="5054600"/>
          <p14:tracePt t="23163" x="6089650" y="5062538"/>
          <p14:tracePt t="23667" x="0" y="0"/>
        </p14:tracePtLst>
        <p14:tracePtLst>
          <p14:tracePt t="24390" x="6751638" y="5313363"/>
          <p14:tracePt t="24443" x="6742113" y="5313363"/>
          <p14:tracePt t="24491" x="6680200" y="5313363"/>
          <p14:tracePt t="24500" x="6643688" y="5313363"/>
          <p14:tracePt t="24507" x="6572250" y="5313363"/>
          <p14:tracePt t="24517" x="6527800" y="5295900"/>
          <p14:tracePt t="24530" x="6438900" y="5268913"/>
          <p14:tracePt t="24547" x="6276975" y="5224463"/>
          <p14:tracePt t="24563" x="6170613" y="5214938"/>
          <p14:tracePt t="24580" x="6081713" y="5214938"/>
          <p14:tracePt t="24597" x="6000750" y="5214938"/>
          <p14:tracePt t="24614" x="5946775" y="5214938"/>
          <p14:tracePt t="24630" x="5867400" y="5232400"/>
          <p14:tracePt t="24646" x="5786438" y="5259388"/>
          <p14:tracePt t="24663" x="5661025" y="5268913"/>
          <p14:tracePt t="24680" x="5545138" y="5303838"/>
          <p14:tracePt t="24696" x="5518150" y="5303838"/>
          <p14:tracePt t="24699" x="5510213" y="5303838"/>
          <p14:tracePt t="24763" x="5483225" y="5303838"/>
          <p14:tracePt t="24771" x="5473700" y="5303838"/>
          <p14:tracePt t="24787" x="5438775" y="5303838"/>
          <p14:tracePt t="24796" x="5384800" y="5303838"/>
          <p14:tracePt t="24813" x="5276850" y="5303838"/>
          <p14:tracePt t="24830" x="5170488" y="5313363"/>
          <p14:tracePt t="24847" x="5010150" y="5394325"/>
          <p14:tracePt t="24864" x="4902200" y="5411788"/>
          <p14:tracePt t="24880" x="4848225" y="5438775"/>
          <p14:tracePt t="24896" x="4813300" y="5446713"/>
          <p14:tracePt t="24913" x="4786313" y="5473700"/>
          <p14:tracePt t="24940" x="4776788" y="5483225"/>
          <p14:tracePt t="24979" x="4768850" y="5491163"/>
          <p14:tracePt t="25011" x="4768850" y="5500688"/>
          <p14:tracePt t="25027" x="4768850" y="5537200"/>
          <p14:tracePt t="25035" x="4768850" y="5581650"/>
          <p14:tracePt t="25047" x="4768850" y="5599113"/>
          <p14:tracePt t="25063" x="4768850" y="5680075"/>
          <p14:tracePt t="25080" x="4768850" y="5724525"/>
          <p14:tracePt t="25097" x="4768850" y="5759450"/>
          <p14:tracePt t="25141" x="4768850" y="5776913"/>
          <p14:tracePt t="25149" x="4776788" y="5786438"/>
          <p14:tracePt t="25155" x="4786313" y="5786438"/>
          <p14:tracePt t="25163" x="4813300" y="5786438"/>
          <p14:tracePt t="25180" x="4875213" y="5803900"/>
          <p14:tracePt t="25196" x="4911725" y="5822950"/>
          <p14:tracePt t="25214" x="4938713" y="5840413"/>
          <p14:tracePt t="25230" x="4973638" y="5867400"/>
          <p14:tracePt t="25247" x="5027613" y="5919788"/>
          <p14:tracePt t="25263" x="5108575" y="5973763"/>
          <p14:tracePt t="25280" x="5214938" y="6062663"/>
          <p14:tracePt t="25297" x="5330825" y="6126163"/>
          <p14:tracePt t="25313" x="5491163" y="6205538"/>
          <p14:tracePt t="25315" x="5545138" y="6215063"/>
          <p14:tracePt t="25330" x="5643563" y="6251575"/>
          <p14:tracePt t="25347" x="5688013" y="6251575"/>
          <p14:tracePt t="25363" x="5768975" y="6251575"/>
          <p14:tracePt t="25380" x="5813425" y="6251575"/>
          <p14:tracePt t="25396" x="5919788" y="6251575"/>
          <p14:tracePt t="25413" x="6062663" y="6251575"/>
          <p14:tracePt t="25430" x="6188075" y="6251575"/>
          <p14:tracePt t="25446" x="6330950" y="6251575"/>
          <p14:tracePt t="25463" x="6473825" y="6251575"/>
          <p14:tracePt t="25480" x="6581775" y="6251575"/>
          <p14:tracePt t="25496" x="6653213" y="6251575"/>
          <p14:tracePt t="25513" x="6680200" y="6251575"/>
          <p14:tracePt t="25516" x="6705600" y="6251575"/>
          <p14:tracePt t="25530" x="6724650" y="6251575"/>
          <p14:tracePt t="25547" x="6813550" y="6251575"/>
          <p14:tracePt t="25563" x="6911975" y="6188075"/>
          <p14:tracePt t="25580" x="7045325" y="6089650"/>
          <p14:tracePt t="25597" x="7197725" y="5991225"/>
          <p14:tracePt t="25613" x="7259638" y="5929313"/>
          <p14:tracePt t="25630" x="7304088" y="5902325"/>
          <p14:tracePt t="25646" x="7313613" y="5894388"/>
          <p14:tracePt t="25663" x="7340600" y="5875338"/>
          <p14:tracePt t="25732" x="7340600" y="5848350"/>
          <p14:tracePt t="25739" x="7340600" y="5840413"/>
          <p14:tracePt t="25747" x="7313613" y="5813425"/>
          <p14:tracePt t="25763" x="7313613" y="5786438"/>
          <p14:tracePt t="25780" x="7304088" y="5732463"/>
          <p14:tracePt t="25797" x="7277100" y="5680075"/>
          <p14:tracePt t="25813" x="7277100" y="5608638"/>
          <p14:tracePt t="25830" x="7277100" y="5572125"/>
          <p14:tracePt t="25847" x="7232650" y="5545138"/>
          <p14:tracePt t="25915" x="7215188" y="5518150"/>
          <p14:tracePt t="25924" x="7188200" y="5510213"/>
          <p14:tracePt t="25931" x="7161213" y="5491163"/>
          <p14:tracePt t="25947" x="7108825" y="5446713"/>
          <p14:tracePt t="25980" x="7099300" y="5438775"/>
          <p14:tracePt t="26004" x="7089775" y="5419725"/>
          <p14:tracePt t="26044" x="7081838" y="5402263"/>
          <p14:tracePt t="26051" x="7072313" y="5402263"/>
          <p14:tracePt t="26063" x="7037388" y="5402263"/>
          <p14:tracePt t="26080" x="7027863" y="5402263"/>
          <p14:tracePt t="26097" x="7000875" y="5384800"/>
          <p14:tracePt t="26101" x="6991350" y="5384800"/>
          <p14:tracePt t="26116" x="6973888" y="5384800"/>
          <p14:tracePt t="26131" x="6965950" y="5384800"/>
          <p14:tracePt t="26146" x="6929438" y="5384800"/>
          <p14:tracePt t="26163" x="6884988" y="5367338"/>
          <p14:tracePt t="26387"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AF64-C735-4FC3-8CE1-6C3877DDEEB2}"/>
              </a:ext>
            </a:extLst>
          </p:cNvPr>
          <p:cNvSpPr>
            <a:spLocks noGrp="1"/>
          </p:cNvSpPr>
          <p:nvPr>
            <p:ph type="title"/>
          </p:nvPr>
        </p:nvSpPr>
        <p:spPr/>
        <p:txBody>
          <a:bodyPr/>
          <a:lstStyle/>
          <a:p>
            <a:r>
              <a:rPr lang="en-IN" dirty="0"/>
              <a:t>Implementation of the Encryption Algorithm PPP</a:t>
            </a:r>
          </a:p>
        </p:txBody>
      </p:sp>
      <p:sp>
        <p:nvSpPr>
          <p:cNvPr id="3" name="Content Placeholder 2">
            <a:extLst>
              <a:ext uri="{FF2B5EF4-FFF2-40B4-BE49-F238E27FC236}">
                <a16:creationId xmlns:a16="http://schemas.microsoft.com/office/drawing/2014/main" id="{69F4F32C-0608-4F72-BBED-02149CDA31EB}"/>
              </a:ext>
            </a:extLst>
          </p:cNvPr>
          <p:cNvSpPr>
            <a:spLocks noGrp="1"/>
          </p:cNvSpPr>
          <p:nvPr>
            <p:ph sz="half" idx="1"/>
          </p:nvPr>
        </p:nvSpPr>
        <p:spPr>
          <a:xfrm>
            <a:off x="1118898" y="1701800"/>
            <a:ext cx="4545055" cy="719088"/>
          </a:xfrm>
        </p:spPr>
        <p:txBody>
          <a:bodyPr/>
          <a:lstStyle/>
          <a:p>
            <a:r>
              <a:rPr lang="en-IN" dirty="0"/>
              <a:t>INPUT IMAGE</a:t>
            </a:r>
          </a:p>
        </p:txBody>
      </p:sp>
      <p:pic>
        <p:nvPicPr>
          <p:cNvPr id="6" name="Picture 5">
            <a:extLst>
              <a:ext uri="{FF2B5EF4-FFF2-40B4-BE49-F238E27FC236}">
                <a16:creationId xmlns:a16="http://schemas.microsoft.com/office/drawing/2014/main" id="{56C2E8DB-5584-42EF-B141-8C964DCAE2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898" y="2420888"/>
            <a:ext cx="3518123" cy="2436626"/>
          </a:xfrm>
          <a:prstGeom prst="rect">
            <a:avLst/>
          </a:prstGeom>
        </p:spPr>
      </p:pic>
      <p:pic>
        <p:nvPicPr>
          <p:cNvPr id="8" name="Picture 7">
            <a:extLst>
              <a:ext uri="{FF2B5EF4-FFF2-40B4-BE49-F238E27FC236}">
                <a16:creationId xmlns:a16="http://schemas.microsoft.com/office/drawing/2014/main" id="{8C52542C-C7CF-4E6B-A2F2-FCAF7A3AE5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946" y="2456801"/>
            <a:ext cx="3466270" cy="2400713"/>
          </a:xfrm>
          <a:prstGeom prst="rect">
            <a:avLst/>
          </a:prstGeom>
        </p:spPr>
      </p:pic>
      <p:sp>
        <p:nvSpPr>
          <p:cNvPr id="10" name="TextBox 9">
            <a:extLst>
              <a:ext uri="{FF2B5EF4-FFF2-40B4-BE49-F238E27FC236}">
                <a16:creationId xmlns:a16="http://schemas.microsoft.com/office/drawing/2014/main" id="{A7CA879F-9032-4E76-93A5-9EAEC23832A2}"/>
              </a:ext>
            </a:extLst>
          </p:cNvPr>
          <p:cNvSpPr txBox="1"/>
          <p:nvPr/>
        </p:nvSpPr>
        <p:spPr>
          <a:xfrm>
            <a:off x="4871864" y="3501009"/>
            <a:ext cx="2016224" cy="646331"/>
          </a:xfrm>
          <a:prstGeom prst="rect">
            <a:avLst/>
          </a:prstGeom>
          <a:noFill/>
        </p:spPr>
        <p:txBody>
          <a:bodyPr wrap="square" rtlCol="0">
            <a:spAutoFit/>
          </a:bodyPr>
          <a:lstStyle/>
          <a:p>
            <a:r>
              <a:rPr lang="en-IN" dirty="0"/>
              <a:t>Converted to B/W </a:t>
            </a:r>
            <a:r>
              <a:rPr lang="en-IN" dirty="0">
                <a:sym typeface="Wingdings" panose="05000000000000000000" pitchFamily="2" charset="2"/>
              </a:rPr>
              <a:t></a:t>
            </a:r>
            <a:endParaRPr lang="en-IN" dirty="0"/>
          </a:p>
        </p:txBody>
      </p:sp>
      <p:sp>
        <p:nvSpPr>
          <p:cNvPr id="4" name="Footer Placeholder 3">
            <a:extLst>
              <a:ext uri="{FF2B5EF4-FFF2-40B4-BE49-F238E27FC236}">
                <a16:creationId xmlns:a16="http://schemas.microsoft.com/office/drawing/2014/main" id="{8C2BB095-50EA-4E28-A82F-90B50D2E4A1F}"/>
              </a:ext>
            </a:extLst>
          </p:cNvPr>
          <p:cNvSpPr>
            <a:spLocks noGrp="1"/>
          </p:cNvSpPr>
          <p:nvPr>
            <p:ph type="ftr" sz="quarter" idx="11"/>
          </p:nvPr>
        </p:nvSpPr>
        <p:spPr/>
        <p:txBody>
          <a:bodyPr/>
          <a:lstStyle/>
          <a:p>
            <a:r>
              <a:rPr lang="en-US"/>
              <a:t>SRM Institute Of Science and Technology</a:t>
            </a:r>
            <a:endParaRPr lang="en-US" dirty="0"/>
          </a:p>
        </p:txBody>
      </p:sp>
      <p:pic>
        <p:nvPicPr>
          <p:cNvPr id="11" name="Audio 10">
            <a:hlinkClick r:id="" action="ppaction://media"/>
            <a:extLst>
              <a:ext uri="{FF2B5EF4-FFF2-40B4-BE49-F238E27FC236}">
                <a16:creationId xmlns:a16="http://schemas.microsoft.com/office/drawing/2014/main" id="{B7CAED64-BA98-41BA-8FF2-B2D4B8B5189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009612924"/>
      </p:ext>
    </p:extLst>
  </p:cSld>
  <p:clrMapOvr>
    <a:masterClrMapping/>
  </p:clrMapOvr>
  <mc:AlternateContent xmlns:mc="http://schemas.openxmlformats.org/markup-compatibility/2006" xmlns:p14="http://schemas.microsoft.com/office/powerpoint/2010/main">
    <mc:Choice Requires="p14">
      <p:transition spd="med" p14:dur="700" advTm="27022">
        <p:fade/>
      </p:transition>
    </mc:Choice>
    <mc:Fallback xmlns="">
      <p:transition spd="med" advTm="270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1"/>
                </p:tgtEl>
              </p:cMediaNode>
            </p:audio>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DA28-9CFC-4A3D-A467-27E1698E5B35}"/>
              </a:ext>
            </a:extLst>
          </p:cNvPr>
          <p:cNvSpPr>
            <a:spLocks noGrp="1"/>
          </p:cNvSpPr>
          <p:nvPr>
            <p:ph type="title"/>
          </p:nvPr>
        </p:nvSpPr>
        <p:spPr/>
        <p:txBody>
          <a:bodyPr/>
          <a:lstStyle/>
          <a:p>
            <a:r>
              <a:rPr lang="en-IN" dirty="0"/>
              <a:t>Implementation Continued…</a:t>
            </a:r>
          </a:p>
        </p:txBody>
      </p:sp>
      <p:sp>
        <p:nvSpPr>
          <p:cNvPr id="3" name="Content Placeholder 2">
            <a:extLst>
              <a:ext uri="{FF2B5EF4-FFF2-40B4-BE49-F238E27FC236}">
                <a16:creationId xmlns:a16="http://schemas.microsoft.com/office/drawing/2014/main" id="{88543913-DC16-4E12-85CF-7EBE4A270349}"/>
              </a:ext>
            </a:extLst>
          </p:cNvPr>
          <p:cNvSpPr>
            <a:spLocks noGrp="1"/>
          </p:cNvSpPr>
          <p:nvPr>
            <p:ph sz="half" idx="1"/>
          </p:nvPr>
        </p:nvSpPr>
        <p:spPr>
          <a:xfrm>
            <a:off x="1118898" y="1701800"/>
            <a:ext cx="4812971" cy="577850"/>
          </a:xfrm>
        </p:spPr>
        <p:txBody>
          <a:bodyPr/>
          <a:lstStyle/>
          <a:p>
            <a:r>
              <a:rPr lang="en-IN" dirty="0"/>
              <a:t>Encrypted PPP Image</a:t>
            </a:r>
          </a:p>
        </p:txBody>
      </p:sp>
      <p:sp>
        <p:nvSpPr>
          <p:cNvPr id="4" name="Content Placeholder 3">
            <a:extLst>
              <a:ext uri="{FF2B5EF4-FFF2-40B4-BE49-F238E27FC236}">
                <a16:creationId xmlns:a16="http://schemas.microsoft.com/office/drawing/2014/main" id="{67B28BFF-3223-4AE2-9373-DD50B3D4AADD}"/>
              </a:ext>
            </a:extLst>
          </p:cNvPr>
          <p:cNvSpPr>
            <a:spLocks noGrp="1"/>
          </p:cNvSpPr>
          <p:nvPr>
            <p:ph sz="half" idx="2"/>
          </p:nvPr>
        </p:nvSpPr>
        <p:spPr>
          <a:xfrm>
            <a:off x="6172200" y="1704975"/>
            <a:ext cx="4724400" cy="4117975"/>
          </a:xfrm>
        </p:spPr>
        <p:txBody>
          <a:bodyPr/>
          <a:lstStyle/>
          <a:p>
            <a:r>
              <a:rPr lang="en-IN" dirty="0"/>
              <a:t>Cipher Key</a:t>
            </a:r>
          </a:p>
        </p:txBody>
      </p:sp>
      <p:pic>
        <p:nvPicPr>
          <p:cNvPr id="6" name="Picture 5">
            <a:extLst>
              <a:ext uri="{FF2B5EF4-FFF2-40B4-BE49-F238E27FC236}">
                <a16:creationId xmlns:a16="http://schemas.microsoft.com/office/drawing/2014/main" id="{1E00A3FB-FE07-4EDF-80B4-DCB2372E6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00" y="2508250"/>
            <a:ext cx="5524500" cy="3314700"/>
          </a:xfrm>
          <a:prstGeom prst="rect">
            <a:avLst/>
          </a:prstGeom>
        </p:spPr>
      </p:pic>
      <p:pic>
        <p:nvPicPr>
          <p:cNvPr id="8" name="Picture 7">
            <a:extLst>
              <a:ext uri="{FF2B5EF4-FFF2-40B4-BE49-F238E27FC236}">
                <a16:creationId xmlns:a16="http://schemas.microsoft.com/office/drawing/2014/main" id="{4E47D73C-3541-46B3-8983-DBE3A3DD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048" y="2508250"/>
            <a:ext cx="5524500" cy="3314700"/>
          </a:xfrm>
          <a:prstGeom prst="rect">
            <a:avLst/>
          </a:prstGeom>
        </p:spPr>
      </p:pic>
      <p:sp>
        <p:nvSpPr>
          <p:cNvPr id="5" name="Footer Placeholder 4">
            <a:extLst>
              <a:ext uri="{FF2B5EF4-FFF2-40B4-BE49-F238E27FC236}">
                <a16:creationId xmlns:a16="http://schemas.microsoft.com/office/drawing/2014/main" id="{B48E8AF8-6D40-43C4-8E9F-6B26263898EA}"/>
              </a:ext>
            </a:extLst>
          </p:cNvPr>
          <p:cNvSpPr>
            <a:spLocks noGrp="1"/>
          </p:cNvSpPr>
          <p:nvPr>
            <p:ph type="ftr" sz="quarter" idx="11"/>
          </p:nvPr>
        </p:nvSpPr>
        <p:spPr/>
        <p:txBody>
          <a:bodyPr/>
          <a:lstStyle/>
          <a:p>
            <a:r>
              <a:rPr lang="en-US"/>
              <a:t>SRM Institute Of Science and Technology</a:t>
            </a:r>
            <a:endParaRPr lang="en-US" dirty="0"/>
          </a:p>
        </p:txBody>
      </p:sp>
      <p:pic>
        <p:nvPicPr>
          <p:cNvPr id="9" name="Audio 8">
            <a:hlinkClick r:id="" action="ppaction://media"/>
            <a:extLst>
              <a:ext uri="{FF2B5EF4-FFF2-40B4-BE49-F238E27FC236}">
                <a16:creationId xmlns:a16="http://schemas.microsoft.com/office/drawing/2014/main" id="{C9332236-E48B-4D7A-AA58-99014ADCA2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18847397"/>
      </p:ext>
    </p:extLst>
  </p:cSld>
  <p:clrMapOvr>
    <a:masterClrMapping/>
  </p:clrMapOvr>
  <mc:AlternateContent xmlns:mc="http://schemas.openxmlformats.org/markup-compatibility/2006" xmlns:p14="http://schemas.microsoft.com/office/powerpoint/2010/main">
    <mc:Choice Requires="p14">
      <p:transition spd="med" p14:dur="700" advTm="23010">
        <p:fade/>
      </p:transition>
    </mc:Choice>
    <mc:Fallback xmlns="">
      <p:transition spd="med" advTm="230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627" y="-123631"/>
            <a:ext cx="9601200" cy="1143000"/>
          </a:xfrm>
        </p:spPr>
        <p:txBody>
          <a:bodyPr/>
          <a:lstStyle/>
          <a:p>
            <a:r>
              <a:rPr lang="en-US" dirty="0"/>
              <a:t>contents</a:t>
            </a:r>
          </a:p>
        </p:txBody>
      </p:sp>
      <p:sp>
        <p:nvSpPr>
          <p:cNvPr id="3" name="Content Placeholder 2"/>
          <p:cNvSpPr>
            <a:spLocks noGrp="1"/>
          </p:cNvSpPr>
          <p:nvPr>
            <p:ph idx="1"/>
          </p:nvPr>
        </p:nvSpPr>
        <p:spPr>
          <a:xfrm>
            <a:off x="887627" y="1198604"/>
            <a:ext cx="9601200" cy="4967417"/>
          </a:xfrm>
        </p:spPr>
        <p:txBody>
          <a:bodyPr>
            <a:normAutofit/>
          </a:bodyPr>
          <a:lstStyle/>
          <a:p>
            <a:r>
              <a:rPr lang="en-US" sz="1800" dirty="0"/>
              <a:t>What is Data Encryption</a:t>
            </a:r>
            <a:br>
              <a:rPr lang="en-US" sz="1800" dirty="0"/>
            </a:br>
            <a:r>
              <a:rPr lang="en-US" sz="1800" dirty="0"/>
              <a:t>	Need for Data Encryption</a:t>
            </a:r>
          </a:p>
          <a:p>
            <a:r>
              <a:rPr lang="en-US" sz="1800" dirty="0"/>
              <a:t>Visual Encryption</a:t>
            </a:r>
          </a:p>
          <a:p>
            <a:r>
              <a:rPr lang="en-US" sz="1800" dirty="0"/>
              <a:t>Proposed Idea</a:t>
            </a:r>
          </a:p>
          <a:p>
            <a:r>
              <a:rPr lang="en-US" sz="1800" dirty="0"/>
              <a:t>Visual Encryption by Pixel Property Permutation</a:t>
            </a:r>
            <a:br>
              <a:rPr lang="en-US" sz="1800" dirty="0"/>
            </a:br>
            <a:r>
              <a:rPr lang="en-US" sz="1800" dirty="0"/>
              <a:t>	Step1: - Conversion and Compression of the Image</a:t>
            </a:r>
            <a:br>
              <a:rPr lang="en-US" sz="1800" dirty="0"/>
            </a:br>
            <a:r>
              <a:rPr lang="en-US" sz="1800" dirty="0"/>
              <a:t>	Step2: - Extraction of Image Pixels</a:t>
            </a:r>
            <a:br>
              <a:rPr lang="en-US" sz="1800" dirty="0"/>
            </a:br>
            <a:r>
              <a:rPr lang="en-US" sz="1800" dirty="0"/>
              <a:t>	Step3: - Random Permutations of the Pixel Property</a:t>
            </a:r>
            <a:br>
              <a:rPr lang="en-US" sz="1800" dirty="0"/>
            </a:br>
            <a:r>
              <a:rPr lang="en-US" sz="1800" dirty="0"/>
              <a:t>	Step4: - Key-Generating Algorithm</a:t>
            </a:r>
            <a:br>
              <a:rPr lang="en-US" sz="1800" dirty="0"/>
            </a:br>
            <a:r>
              <a:rPr lang="en-US" sz="1800" dirty="0"/>
              <a:t>	Step5: - AES Encryption of the Key and the Image</a:t>
            </a:r>
            <a:br>
              <a:rPr lang="en-US" sz="1800" dirty="0"/>
            </a:br>
            <a:r>
              <a:rPr lang="en-US" sz="1800" dirty="0"/>
              <a:t>	Step6: - Decryption Process</a:t>
            </a:r>
          </a:p>
          <a:p>
            <a:r>
              <a:rPr lang="en-US" sz="1800" dirty="0"/>
              <a:t>Implementation</a:t>
            </a:r>
          </a:p>
          <a:p>
            <a:r>
              <a:rPr lang="en-US" sz="1800" dirty="0"/>
              <a:t>Conclusion</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3FD4357F-1471-4F16-808B-01A4AE475A0A}"/>
              </a:ext>
            </a:extLst>
          </p:cNvPr>
          <p:cNvSpPr>
            <a:spLocks noGrp="1"/>
          </p:cNvSpPr>
          <p:nvPr>
            <p:ph type="ftr" sz="quarter" idx="11"/>
          </p:nvPr>
        </p:nvSpPr>
        <p:spPr/>
        <p:txBody>
          <a:bodyPr/>
          <a:lstStyle/>
          <a:p>
            <a:r>
              <a:rPr lang="en-US"/>
              <a:t>SRM Institute Of Science and Technology</a:t>
            </a:r>
            <a:endParaRPr lang="en-US" dirty="0"/>
          </a:p>
        </p:txBody>
      </p:sp>
      <p:pic>
        <p:nvPicPr>
          <p:cNvPr id="5" name="Audio 4">
            <a:hlinkClick r:id="" action="ppaction://media"/>
            <a:extLst>
              <a:ext uri="{FF2B5EF4-FFF2-40B4-BE49-F238E27FC236}">
                <a16:creationId xmlns:a16="http://schemas.microsoft.com/office/drawing/2014/main" id="{4E162517-BC8F-4B3F-9008-DFA9CF8A9E4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42462048"/>
      </p:ext>
    </p:extLst>
  </p:cSld>
  <p:clrMapOvr>
    <a:masterClrMapping/>
  </p:clrMapOvr>
  <mc:AlternateContent xmlns:mc="http://schemas.openxmlformats.org/markup-compatibility/2006">
    <mc:Choice xmlns:p14="http://schemas.microsoft.com/office/powerpoint/2010/main" Requires="p14">
      <p:transition p14:dur="10" advTm="22027"/>
    </mc:Choice>
    <mc:Fallback>
      <p:transition advTm="22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1000"/>
                                        <p:tgtEl>
                                          <p:spTgt spid="3">
                                            <p:txEl>
                                              <p:pRg st="5" end="5"/>
                                            </p:txEl>
                                          </p:spTgt>
                                        </p:tgtEl>
                                      </p:cBhvr>
                                    </p:animEffect>
                                    <p:anim calcmode="lin" valueType="num">
                                      <p:cBhvr>
                                        <p:cTn id="4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5"/>
                </p:tgtEl>
              </p:cMediaNode>
            </p:audio>
          </p:childTnLst>
        </p:cTn>
      </p:par>
    </p:tnLst>
    <p:bldLst>
      <p:bldP spid="3" grpId="0" build="p"/>
    </p:bldLst>
  </p:timing>
  <p:extLst>
    <p:ext uri="{3A86A75C-4F4B-4683-9AE1-C65F6400EC91}">
      <p14:laserTraceLst xmlns:p14="http://schemas.microsoft.com/office/powerpoint/2010/main">
        <p14:tracePtLst>
          <p14:tracePt t="13691" x="5224463" y="3598863"/>
          <p14:tracePt t="13704" x="5153025" y="3571875"/>
          <p14:tracePt t="13710" x="5108575" y="3544888"/>
          <p14:tracePt t="13727" x="5018088" y="3527425"/>
          <p14:tracePt t="13744" x="5010150" y="3517900"/>
          <p14:tracePt t="13762" x="5000625" y="3509963"/>
          <p14:tracePt t="13794" x="4991100" y="3500438"/>
          <p14:tracePt t="13802" x="4956175" y="3500438"/>
          <p14:tracePt t="13811" x="4884738" y="3500438"/>
          <p14:tracePt t="13827" x="4643438" y="3375025"/>
          <p14:tracePt t="13844" x="4367213" y="3224213"/>
          <p14:tracePt t="13860" x="3973513" y="3108325"/>
          <p14:tracePt t="13877" x="3813175" y="3062288"/>
          <p14:tracePt t="13894" x="3768725" y="3062288"/>
          <p14:tracePt t="13910" x="3697288" y="3044825"/>
          <p14:tracePt t="13913" x="3652838" y="3044825"/>
          <p14:tracePt t="13927" x="3616325" y="3044825"/>
          <p14:tracePt t="13944" x="3536950" y="3044825"/>
          <p14:tracePt t="13962" x="3517900" y="3044825"/>
          <p14:tracePt t="13994" x="3482975" y="3044825"/>
          <p14:tracePt t="14002" x="3419475" y="3054350"/>
          <p14:tracePt t="14010" x="3384550" y="3062288"/>
          <p14:tracePt t="14027" x="3224213" y="3160713"/>
          <p14:tracePt t="14044" x="3009900" y="3303588"/>
          <p14:tracePt t="14060" x="2840038" y="3402013"/>
          <p14:tracePt t="14077" x="2776538" y="3446463"/>
          <p14:tracePt t="14094" x="2759075" y="3455988"/>
          <p14:tracePt t="14169" x="2732088" y="3473450"/>
          <p14:tracePt t="14177" x="2724150" y="3482975"/>
          <p14:tracePt t="14185" x="2687638" y="3527425"/>
          <p14:tracePt t="14193" x="2652713" y="3544888"/>
          <p14:tracePt t="14210" x="2554288" y="3616325"/>
          <p14:tracePt t="14227" x="2482850" y="3687763"/>
          <p14:tracePt t="14243" x="2419350" y="3768725"/>
          <p14:tracePt t="14260" x="2366963" y="3822700"/>
          <p14:tracePt t="14277" x="2366963" y="3830638"/>
          <p14:tracePt t="14293" x="2357438" y="3840163"/>
          <p14:tracePt t="14537" x="2366963" y="3848100"/>
          <p14:tracePt t="14546" x="2374900" y="3857625"/>
          <p14:tracePt t="14570" x="2384425" y="3857625"/>
          <p14:tracePt t="14577" x="2393950" y="3867150"/>
          <p14:tracePt t="14594" x="2411413" y="3867150"/>
          <p14:tracePt t="14601" x="2419350" y="3867150"/>
          <p14:tracePt t="14610" x="2455863" y="3867150"/>
          <p14:tracePt t="14627" x="2517775" y="3894138"/>
          <p14:tracePt t="14643" x="2625725" y="3911600"/>
          <p14:tracePt t="14660" x="2705100" y="3938588"/>
          <p14:tracePt t="14677" x="2795588" y="3946525"/>
          <p14:tracePt t="14693" x="2840038" y="3965575"/>
          <p14:tracePt t="14710" x="2857500" y="3973513"/>
          <p14:tracePt t="14727" x="2884488" y="3973513"/>
          <p14:tracePt t="14743" x="2901950" y="3973513"/>
          <p14:tracePt t="14760" x="2938463" y="3973513"/>
          <p14:tracePt t="14761" x="2965450" y="3973513"/>
          <p14:tracePt t="14777" x="3044825" y="3973513"/>
          <p14:tracePt t="14793" x="3116263" y="3973513"/>
          <p14:tracePt t="14810" x="3197225" y="3973513"/>
          <p14:tracePt t="14827" x="3286125" y="3973513"/>
          <p14:tracePt t="14843" x="3384550" y="3973513"/>
          <p14:tracePt t="14860" x="3473450" y="3973513"/>
          <p14:tracePt t="14877" x="3544888" y="3973513"/>
          <p14:tracePt t="14893" x="3652838" y="3983038"/>
          <p14:tracePt t="14910" x="3751263" y="3983038"/>
          <p14:tracePt t="14927" x="3840163" y="3983038"/>
          <p14:tracePt t="14943" x="3894138" y="3983038"/>
          <p14:tracePt t="14960" x="3990975" y="4017963"/>
          <p14:tracePt t="14962" x="4044950" y="4017963"/>
          <p14:tracePt t="14977" x="4152900" y="4017963"/>
          <p14:tracePt t="14993" x="4268788" y="4017963"/>
          <p14:tracePt t="15010" x="4348163" y="4017963"/>
          <p14:tracePt t="15027" x="4456113" y="4017963"/>
          <p14:tracePt t="15043" x="4572000" y="4010025"/>
          <p14:tracePt t="15060" x="4697413" y="4010025"/>
          <p14:tracePt t="15077" x="4840288" y="4010025"/>
          <p14:tracePt t="15093" x="4938713" y="4010025"/>
          <p14:tracePt t="15110" x="5000625" y="4010025"/>
          <p14:tracePt t="15127" x="5027613" y="4010025"/>
          <p14:tracePt t="15143" x="5081588" y="4010025"/>
          <p14:tracePt t="15160" x="5187950" y="4017963"/>
          <p14:tracePt t="15161" x="5241925" y="4017963"/>
          <p14:tracePt t="15177" x="5402263" y="4017963"/>
          <p14:tracePt t="15193" x="5599113" y="4017963"/>
          <p14:tracePt t="15210" x="5840413" y="4017963"/>
          <p14:tracePt t="15227" x="6010275" y="4017963"/>
          <p14:tracePt t="15243" x="6197600" y="4017963"/>
          <p14:tracePt t="15260" x="6357938" y="4054475"/>
          <p14:tracePt t="15277" x="6465888" y="4054475"/>
          <p14:tracePt t="15293" x="6500813" y="4054475"/>
          <p14:tracePt t="15310" x="6518275" y="4054475"/>
          <p14:tracePt t="15338" x="6527800" y="4054475"/>
          <p14:tracePt t="15347" x="6545263" y="4054475"/>
          <p14:tracePt t="15360" x="6562725" y="4044950"/>
          <p14:tracePt t="15377" x="6616700" y="4017963"/>
          <p14:tracePt t="15393" x="6680200" y="3990975"/>
          <p14:tracePt t="15410" x="6697663" y="3990975"/>
          <p14:tracePt t="15427" x="6724650" y="3983038"/>
          <p14:tracePt t="15553" x="6697663" y="3983038"/>
          <p14:tracePt t="15563" x="6626225" y="3983038"/>
          <p14:tracePt t="15569" x="6510338" y="3983038"/>
          <p14:tracePt t="15579" x="6394450" y="3983038"/>
          <p14:tracePt t="15593" x="5589588" y="3983038"/>
          <p14:tracePt t="15611" x="4473575" y="3983038"/>
          <p14:tracePt t="15627" x="3402013" y="3983038"/>
          <p14:tracePt t="15643" x="2643188" y="4017963"/>
          <p14:tracePt t="15660" x="2232025" y="4071938"/>
          <p14:tracePt t="15677" x="2081213" y="4089400"/>
          <p14:tracePt t="15693" x="2071688" y="4098925"/>
          <p14:tracePt t="15802" x="2062163" y="4108450"/>
          <p14:tracePt t="15818" x="2133600" y="4133850"/>
          <p14:tracePt t="15826" x="2232025" y="4133850"/>
          <p14:tracePt t="15834" x="2374900" y="4152900"/>
          <p14:tracePt t="15844" x="2571750" y="4197350"/>
          <p14:tracePt t="15860" x="3027363" y="4214813"/>
          <p14:tracePt t="15877" x="3375025" y="4214813"/>
          <p14:tracePt t="15894" x="3643313" y="4214813"/>
          <p14:tracePt t="15910" x="3724275" y="4214813"/>
          <p14:tracePt t="15927" x="3776663" y="4214813"/>
          <p14:tracePt t="15978" x="3768725" y="4214813"/>
          <p14:tracePt t="15986" x="3652838" y="4214813"/>
          <p14:tracePt t="15994" x="3536950" y="4214813"/>
          <p14:tracePt t="16010" x="3259138" y="4303713"/>
          <p14:tracePt t="16027" x="2438400" y="4500563"/>
          <p14:tracePt t="16044" x="1946275" y="4643438"/>
          <p14:tracePt t="16060" x="1830388" y="4687888"/>
          <p14:tracePt t="16098" x="1839913" y="4687888"/>
          <p14:tracePt t="16110" x="1973263" y="4724400"/>
          <p14:tracePt t="16127" x="2330450" y="4724400"/>
          <p14:tracePt t="16144" x="2911475" y="4724400"/>
          <p14:tracePt t="16147" x="3259138" y="4724400"/>
          <p14:tracePt t="16160" x="3554413" y="4724400"/>
          <p14:tracePt t="16177" x="4286250" y="4724400"/>
          <p14:tracePt t="16193" x="4473575" y="4724400"/>
          <p14:tracePt t="16210" x="4500563" y="4724400"/>
          <p14:tracePt t="16242" x="4446588" y="4768850"/>
          <p14:tracePt t="16250" x="4394200" y="4776788"/>
          <p14:tracePt t="16260" x="4268788" y="4830763"/>
          <p14:tracePt t="16277" x="3490913" y="5027613"/>
          <p14:tracePt t="16293" x="2768600" y="5099050"/>
          <p14:tracePt t="16310" x="2125663" y="5197475"/>
          <p14:tracePt t="16313" x="1919288" y="5197475"/>
          <p14:tracePt t="16327" x="1751013" y="5197475"/>
          <p14:tracePt t="16344" x="1598613" y="5232400"/>
          <p14:tracePt t="16347" x="1562100" y="5241925"/>
          <p14:tracePt t="16371" x="1562100" y="5251450"/>
          <p14:tracePt t="16378" x="1562100" y="5259388"/>
          <p14:tracePt t="16393" x="1697038" y="5276850"/>
          <p14:tracePt t="16410" x="1990725" y="5303838"/>
          <p14:tracePt t="16427" x="2393950" y="5330825"/>
          <p14:tracePt t="16443" x="2822575" y="5330825"/>
          <p14:tracePt t="16460" x="3197225" y="5330825"/>
          <p14:tracePt t="16477" x="3465513" y="5330825"/>
          <p14:tracePt t="16494" x="3554413" y="5330825"/>
          <p14:tracePt t="16586" x="3562350" y="5340350"/>
          <p14:tracePt t="16603" x="3554413" y="5357813"/>
          <p14:tracePt t="16610" x="3500438" y="5375275"/>
          <p14:tracePt t="16618" x="3419475" y="5375275"/>
          <p14:tracePt t="16627" x="3303588" y="5375275"/>
          <p14:tracePt t="16644" x="3036888" y="5411788"/>
          <p14:tracePt t="16660" x="2465388" y="5500688"/>
          <p14:tracePt t="16677" x="2366963" y="5545138"/>
          <p14:tracePt t="16697" x="2374900" y="5545138"/>
          <p14:tracePt t="16710" x="2393950" y="5554663"/>
          <p14:tracePt t="16726" x="2517775" y="5554663"/>
          <p14:tracePt t="16743" x="2901950" y="5589588"/>
          <p14:tracePt t="16760" x="3330575" y="5589588"/>
          <p14:tracePt t="16777" x="4187825" y="5589588"/>
          <p14:tracePt t="16793" x="4714875" y="5589588"/>
          <p14:tracePt t="16810" x="4956175" y="5589588"/>
          <p14:tracePt t="16827" x="4983163" y="5589588"/>
          <p14:tracePt t="16985" x="0" y="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5B4B-EB9A-401F-B090-F08884E274F5}"/>
              </a:ext>
            </a:extLst>
          </p:cNvPr>
          <p:cNvSpPr>
            <a:spLocks noGrp="1"/>
          </p:cNvSpPr>
          <p:nvPr>
            <p:ph type="title"/>
          </p:nvPr>
        </p:nvSpPr>
        <p:spPr>
          <a:xfrm>
            <a:off x="1049741" y="238720"/>
            <a:ext cx="9601200" cy="1143000"/>
          </a:xfrm>
        </p:spPr>
        <p:txBody>
          <a:bodyPr/>
          <a:lstStyle/>
          <a:p>
            <a:r>
              <a:rPr lang="en-IN" dirty="0"/>
              <a:t>Implementation Continued…</a:t>
            </a:r>
          </a:p>
        </p:txBody>
      </p:sp>
      <p:sp>
        <p:nvSpPr>
          <p:cNvPr id="3" name="Content Placeholder 2">
            <a:extLst>
              <a:ext uri="{FF2B5EF4-FFF2-40B4-BE49-F238E27FC236}">
                <a16:creationId xmlns:a16="http://schemas.microsoft.com/office/drawing/2014/main" id="{AEC20E9B-90A6-4804-B4F9-76E21F24D1AD}"/>
              </a:ext>
            </a:extLst>
          </p:cNvPr>
          <p:cNvSpPr>
            <a:spLocks noGrp="1"/>
          </p:cNvSpPr>
          <p:nvPr>
            <p:ph sz="half" idx="1"/>
          </p:nvPr>
        </p:nvSpPr>
        <p:spPr>
          <a:xfrm>
            <a:off x="1295400" y="1607260"/>
            <a:ext cx="4724400" cy="4117975"/>
          </a:xfrm>
        </p:spPr>
        <p:txBody>
          <a:bodyPr/>
          <a:lstStyle/>
          <a:p>
            <a:r>
              <a:rPr lang="en-IN" dirty="0"/>
              <a:t>Output image</a:t>
            </a:r>
          </a:p>
        </p:txBody>
      </p:sp>
      <p:pic>
        <p:nvPicPr>
          <p:cNvPr id="6" name="Picture 5">
            <a:extLst>
              <a:ext uri="{FF2B5EF4-FFF2-40B4-BE49-F238E27FC236}">
                <a16:creationId xmlns:a16="http://schemas.microsoft.com/office/drawing/2014/main" id="{44D68D16-C0AF-4E07-BB05-1496BD64EE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824" y="2242359"/>
            <a:ext cx="5028751" cy="3482876"/>
          </a:xfrm>
          <a:prstGeom prst="rect">
            <a:avLst/>
          </a:prstGeom>
        </p:spPr>
      </p:pic>
      <p:sp>
        <p:nvSpPr>
          <p:cNvPr id="4" name="Footer Placeholder 3">
            <a:extLst>
              <a:ext uri="{FF2B5EF4-FFF2-40B4-BE49-F238E27FC236}">
                <a16:creationId xmlns:a16="http://schemas.microsoft.com/office/drawing/2014/main" id="{57C25798-12B9-4889-8B08-2A2FE6C3D6EB}"/>
              </a:ext>
            </a:extLst>
          </p:cNvPr>
          <p:cNvSpPr>
            <a:spLocks noGrp="1"/>
          </p:cNvSpPr>
          <p:nvPr>
            <p:ph type="ftr" sz="quarter" idx="11"/>
          </p:nvPr>
        </p:nvSpPr>
        <p:spPr/>
        <p:txBody>
          <a:bodyPr/>
          <a:lstStyle/>
          <a:p>
            <a:r>
              <a:rPr lang="en-US"/>
              <a:t>SRM Institute Of Science and Technology</a:t>
            </a:r>
            <a:endParaRPr lang="en-US" dirty="0"/>
          </a:p>
        </p:txBody>
      </p:sp>
      <p:pic>
        <p:nvPicPr>
          <p:cNvPr id="11" name="Audio 10">
            <a:hlinkClick r:id="" action="ppaction://media"/>
            <a:extLst>
              <a:ext uri="{FF2B5EF4-FFF2-40B4-BE49-F238E27FC236}">
                <a16:creationId xmlns:a16="http://schemas.microsoft.com/office/drawing/2014/main" id="{57065739-67AC-4539-8279-EE437CEB07C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034266040"/>
      </p:ext>
    </p:extLst>
  </p:cSld>
  <p:clrMapOvr>
    <a:masterClrMapping/>
  </p:clrMapOvr>
  <mc:AlternateContent xmlns:mc="http://schemas.openxmlformats.org/markup-compatibility/2006" xmlns:p14="http://schemas.microsoft.com/office/powerpoint/2010/main">
    <mc:Choice Requires="p14">
      <p:transition spd="med" p14:dur="700" advTm="13132">
        <p:fade/>
      </p:transition>
    </mc:Choice>
    <mc:Fallback xmlns="">
      <p:transition spd="med" advTm="131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503" y="674030"/>
            <a:ext cx="4412948" cy="792088"/>
          </a:xfrm>
        </p:spPr>
        <p:txBody>
          <a:bodyPr>
            <a:noAutofit/>
          </a:bodyPr>
          <a:lstStyle/>
          <a:p>
            <a:r>
              <a:rPr lang="en-US" sz="4400" dirty="0"/>
              <a:t>Cryptanalysis</a:t>
            </a:r>
          </a:p>
        </p:txBody>
      </p:sp>
      <p:pic>
        <p:nvPicPr>
          <p:cNvPr id="3" name="Content Placeholder 2">
            <a:extLst>
              <a:ext uri="{FF2B5EF4-FFF2-40B4-BE49-F238E27FC236}">
                <a16:creationId xmlns:a16="http://schemas.microsoft.com/office/drawing/2014/main" id="{5B3336DF-08BA-40FE-83C2-1DF30341CE57}"/>
              </a:ext>
            </a:extLst>
          </p:cNvPr>
          <p:cNvPicPr>
            <a:picLocks noGrp="1" noChangeAspect="1"/>
          </p:cNvPicPr>
          <p:nvPr>
            <p:ph idx="1"/>
          </p:nvPr>
        </p:nvPicPr>
        <p:blipFill>
          <a:blip r:embed="rId5"/>
          <a:stretch>
            <a:fillRect/>
          </a:stretch>
        </p:blipFill>
        <p:spPr>
          <a:xfrm>
            <a:off x="5527103" y="831687"/>
            <a:ext cx="6805612" cy="1929236"/>
          </a:xfrm>
          <a:prstGeom prst="rect">
            <a:avLst/>
          </a:prstGeom>
        </p:spPr>
      </p:pic>
      <p:sp>
        <p:nvSpPr>
          <p:cNvPr id="5" name="TextBox 4">
            <a:extLst>
              <a:ext uri="{FF2B5EF4-FFF2-40B4-BE49-F238E27FC236}">
                <a16:creationId xmlns:a16="http://schemas.microsoft.com/office/drawing/2014/main" id="{644D6C59-CBD6-47BC-9EA1-41098CADFE2B}"/>
              </a:ext>
            </a:extLst>
          </p:cNvPr>
          <p:cNvSpPr txBox="1"/>
          <p:nvPr/>
        </p:nvSpPr>
        <p:spPr>
          <a:xfrm>
            <a:off x="548058" y="1796305"/>
            <a:ext cx="4876558" cy="5078313"/>
          </a:xfrm>
          <a:prstGeom prst="rect">
            <a:avLst/>
          </a:prstGeom>
          <a:noFill/>
        </p:spPr>
        <p:txBody>
          <a:bodyPr wrap="square" rtlCol="0">
            <a:spAutoFit/>
          </a:bodyPr>
          <a:lstStyle/>
          <a:p>
            <a:r>
              <a:rPr lang="en-IN" dirty="0" err="1"/>
              <a:t>Analyzing</a:t>
            </a:r>
            <a:r>
              <a:rPr lang="en-IN" dirty="0"/>
              <a:t> the proposed algorithm we found out that:- </a:t>
            </a:r>
          </a:p>
          <a:p>
            <a:pPr marL="342900" indent="-342900">
              <a:buFont typeface="Arial" panose="020B0604020202020204" pitchFamily="34" charset="0"/>
              <a:buChar char="•"/>
            </a:pPr>
            <a:r>
              <a:rPr lang="en-IN" b="1" dirty="0"/>
              <a:t>Brute Force Analysis </a:t>
            </a:r>
            <a:r>
              <a:rPr lang="en-IN" dirty="0"/>
              <a:t>took (200*200)! Permutations more to crack. They are not feasible for any High Level Computer in Use today.</a:t>
            </a:r>
          </a:p>
          <a:p>
            <a:pPr marL="342900" indent="-342900">
              <a:buFont typeface="Arial" panose="020B0604020202020204" pitchFamily="34" charset="0"/>
              <a:buChar char="•"/>
            </a:pPr>
            <a:r>
              <a:rPr lang="en-IN" b="1" dirty="0"/>
              <a:t>Cipher text only Analysis</a:t>
            </a:r>
            <a:r>
              <a:rPr lang="en-IN" dirty="0"/>
              <a:t> were highly impractical due to the Random Permutations used.</a:t>
            </a:r>
          </a:p>
          <a:p>
            <a:pPr marL="342900" indent="-342900">
              <a:buFont typeface="Arial" panose="020B0604020202020204" pitchFamily="34" charset="0"/>
              <a:buChar char="•"/>
            </a:pPr>
            <a:r>
              <a:rPr lang="en-IN" b="1" dirty="0"/>
              <a:t>Chosen Plaintext Analysis </a:t>
            </a:r>
            <a:r>
              <a:rPr lang="en-IN" dirty="0"/>
              <a:t>could not be accomplished due to the use of random permutations.</a:t>
            </a:r>
          </a:p>
          <a:p>
            <a:pPr marL="342900" indent="-342900">
              <a:buFont typeface="Arial" panose="020B0604020202020204" pitchFamily="34" charset="0"/>
              <a:buChar char="•"/>
            </a:pPr>
            <a:r>
              <a:rPr lang="en-IN" b="1" dirty="0"/>
              <a:t>Known Plaintext Analysis </a:t>
            </a:r>
            <a:r>
              <a:rPr lang="en-IN" dirty="0"/>
              <a:t>could greatly decrease the number of factorials by nearly half but still it would be highly to crack the encrypted image and would take a long time.</a:t>
            </a:r>
          </a:p>
          <a:p>
            <a:pPr marL="342900" indent="-342900">
              <a:buFont typeface="Arial" panose="020B0604020202020204" pitchFamily="34" charset="0"/>
              <a:buChar char="•"/>
            </a:pPr>
            <a:endParaRPr lang="en-IN" b="1" dirty="0"/>
          </a:p>
        </p:txBody>
      </p:sp>
      <p:sp>
        <p:nvSpPr>
          <p:cNvPr id="6" name="TextBox 5">
            <a:extLst>
              <a:ext uri="{FF2B5EF4-FFF2-40B4-BE49-F238E27FC236}">
                <a16:creationId xmlns:a16="http://schemas.microsoft.com/office/drawing/2014/main" id="{444524F1-2CA4-4A40-8B73-F3936DA5E90F}"/>
              </a:ext>
            </a:extLst>
          </p:cNvPr>
          <p:cNvSpPr txBox="1"/>
          <p:nvPr/>
        </p:nvSpPr>
        <p:spPr>
          <a:xfrm>
            <a:off x="5515716" y="4582974"/>
            <a:ext cx="6676284" cy="1754326"/>
          </a:xfrm>
          <a:prstGeom prst="rect">
            <a:avLst/>
          </a:prstGeom>
          <a:noFill/>
        </p:spPr>
        <p:txBody>
          <a:bodyPr wrap="square" rtlCol="0">
            <a:spAutoFit/>
          </a:bodyPr>
          <a:lstStyle/>
          <a:p>
            <a:r>
              <a:rPr lang="en-IN" dirty="0"/>
              <a:t>This technique was however not lossless as can be understood from the above graph</a:t>
            </a:r>
          </a:p>
          <a:p>
            <a:r>
              <a:rPr lang="en-IN" dirty="0"/>
              <a:t>The analysis complexity was greater and when paralleled with AES it took nearly 50 milliseconds to encrypt an image</a:t>
            </a:r>
          </a:p>
          <a:p>
            <a:r>
              <a:rPr lang="en-IN" dirty="0"/>
              <a:t> Along with AES encryption the encryption was increased by a huge margin.</a:t>
            </a:r>
          </a:p>
        </p:txBody>
      </p:sp>
      <p:sp>
        <p:nvSpPr>
          <p:cNvPr id="4" name="Footer Placeholder 3">
            <a:extLst>
              <a:ext uri="{FF2B5EF4-FFF2-40B4-BE49-F238E27FC236}">
                <a16:creationId xmlns:a16="http://schemas.microsoft.com/office/drawing/2014/main" id="{613DE004-279F-47D5-9ED9-81029D9DD622}"/>
              </a:ext>
            </a:extLst>
          </p:cNvPr>
          <p:cNvSpPr>
            <a:spLocks noGrp="1"/>
          </p:cNvSpPr>
          <p:nvPr>
            <p:ph type="ftr" sz="quarter" idx="11"/>
          </p:nvPr>
        </p:nvSpPr>
        <p:spPr>
          <a:xfrm>
            <a:off x="345503" y="6521146"/>
            <a:ext cx="5181600" cy="238902"/>
          </a:xfrm>
        </p:spPr>
        <p:txBody>
          <a:bodyPr/>
          <a:lstStyle/>
          <a:p>
            <a:r>
              <a:rPr lang="en-US" dirty="0"/>
              <a:t>SRM Institute Of Science and Technology</a:t>
            </a:r>
          </a:p>
        </p:txBody>
      </p:sp>
      <p:pic>
        <p:nvPicPr>
          <p:cNvPr id="11" name="Audio 10">
            <a:hlinkClick r:id="" action="ppaction://media"/>
            <a:extLst>
              <a:ext uri="{FF2B5EF4-FFF2-40B4-BE49-F238E27FC236}">
                <a16:creationId xmlns:a16="http://schemas.microsoft.com/office/drawing/2014/main" id="{85E10B09-47B4-43E9-A0B3-FE8307333A1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750688946"/>
      </p:ext>
    </p:extLst>
  </p:cSld>
  <p:clrMapOvr>
    <a:masterClrMapping/>
  </p:clrMapOvr>
  <mc:AlternateContent xmlns:mc="http://schemas.openxmlformats.org/markup-compatibility/2006">
    <mc:Choice xmlns:p14="http://schemas.microsoft.com/office/powerpoint/2010/main" Requires="p14">
      <p:transition spd="med" p14:dur="700" advTm="101131">
        <p:fade/>
      </p:transition>
    </mc:Choice>
    <mc:Fallback>
      <p:transition spd="med" advTm="1011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75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75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 calcmode="lin" valueType="num">
                                      <p:cBhvr additive="base">
                                        <p:cTn id="29" dur="75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0" dur="75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additive="base">
                                        <p:cTn id="35" dur="75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6" dur="75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circle(in)">
                                      <p:cBhvr>
                                        <p:cTn id="41" dur="20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11"/>
                </p:tgtEl>
              </p:cMediaNode>
            </p:audio>
          </p:childTnLst>
        </p:cTn>
      </p:par>
    </p:tnLst>
    <p:bldLst>
      <p:bldP spid="5"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2218-E327-4CF5-9463-72B454C42D6C}"/>
              </a:ext>
            </a:extLst>
          </p:cNvPr>
          <p:cNvSpPr>
            <a:spLocks noGrp="1"/>
          </p:cNvSpPr>
          <p:nvPr>
            <p:ph type="title"/>
          </p:nvPr>
        </p:nvSpPr>
        <p:spPr>
          <a:xfrm>
            <a:off x="873237" y="199636"/>
            <a:ext cx="9601200" cy="1143000"/>
          </a:xfrm>
        </p:spPr>
        <p:txBody>
          <a:bodyPr/>
          <a:lstStyle/>
          <a:p>
            <a:r>
              <a:rPr lang="en-IN" dirty="0"/>
              <a:t>Conclusion</a:t>
            </a:r>
          </a:p>
        </p:txBody>
      </p:sp>
      <p:sp>
        <p:nvSpPr>
          <p:cNvPr id="3" name="Content Placeholder 2">
            <a:extLst>
              <a:ext uri="{FF2B5EF4-FFF2-40B4-BE49-F238E27FC236}">
                <a16:creationId xmlns:a16="http://schemas.microsoft.com/office/drawing/2014/main" id="{66436168-FDB5-4467-B504-0341C25923F9}"/>
              </a:ext>
            </a:extLst>
          </p:cNvPr>
          <p:cNvSpPr>
            <a:spLocks noGrp="1"/>
          </p:cNvSpPr>
          <p:nvPr>
            <p:ph sz="half" idx="1"/>
          </p:nvPr>
        </p:nvSpPr>
        <p:spPr>
          <a:xfrm>
            <a:off x="1017323" y="1612381"/>
            <a:ext cx="10157354" cy="4607520"/>
          </a:xfrm>
        </p:spPr>
        <p:txBody>
          <a:bodyPr>
            <a:normAutofit/>
          </a:bodyPr>
          <a:lstStyle/>
          <a:p>
            <a:r>
              <a:rPr lang="en-IN" dirty="0"/>
              <a:t>The entire Idea behind having Visual Cryptography is to protect the data even after it has been stolen.</a:t>
            </a:r>
          </a:p>
          <a:p>
            <a:r>
              <a:rPr lang="en-IN" dirty="0"/>
              <a:t>This mechanism If practised can be useful in helping large corporation secure unstructured data of its employees and customers from cyber criminals. </a:t>
            </a:r>
          </a:p>
          <a:p>
            <a:r>
              <a:rPr lang="en-IN" dirty="0"/>
              <a:t>Data encryption of this type might seem like an unnecessary hazard to some but as it is often said “prevention is better than cure”.</a:t>
            </a:r>
          </a:p>
          <a:p>
            <a:endParaRPr lang="en-IN" dirty="0"/>
          </a:p>
        </p:txBody>
      </p:sp>
      <p:sp>
        <p:nvSpPr>
          <p:cNvPr id="4" name="Footer Placeholder 3">
            <a:extLst>
              <a:ext uri="{FF2B5EF4-FFF2-40B4-BE49-F238E27FC236}">
                <a16:creationId xmlns:a16="http://schemas.microsoft.com/office/drawing/2014/main" id="{F09EBC89-FE0D-4917-AAAE-987CB98C870A}"/>
              </a:ext>
            </a:extLst>
          </p:cNvPr>
          <p:cNvSpPr>
            <a:spLocks noGrp="1"/>
          </p:cNvSpPr>
          <p:nvPr>
            <p:ph type="ftr" sz="quarter" idx="11"/>
          </p:nvPr>
        </p:nvSpPr>
        <p:spPr/>
        <p:txBody>
          <a:bodyPr/>
          <a:lstStyle/>
          <a:p>
            <a:r>
              <a:rPr lang="en-US"/>
              <a:t>SRM Institute Of Science and Technology</a:t>
            </a:r>
            <a:endParaRPr lang="en-US" dirty="0"/>
          </a:p>
        </p:txBody>
      </p:sp>
      <p:pic>
        <p:nvPicPr>
          <p:cNvPr id="13" name="Audio 12">
            <a:hlinkClick r:id="" action="ppaction://media"/>
            <a:extLst>
              <a:ext uri="{FF2B5EF4-FFF2-40B4-BE49-F238E27FC236}">
                <a16:creationId xmlns:a16="http://schemas.microsoft.com/office/drawing/2014/main" id="{36100C88-2B8F-4D79-AEA9-B3C37F9D7673}"/>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749155855"/>
      </p:ext>
    </p:extLst>
  </p:cSld>
  <p:clrMapOvr>
    <a:masterClrMapping/>
  </p:clrMapOvr>
  <mc:AlternateContent xmlns:mc="http://schemas.openxmlformats.org/markup-compatibility/2006">
    <mc:Choice xmlns:p14="http://schemas.microsoft.com/office/powerpoint/2010/main" Requires="p14">
      <p:transition spd="med" p14:dur="700" advTm="2866">
        <p:fade/>
      </p:transition>
    </mc:Choice>
    <mc:Fallback>
      <p:transition spd="med" advTm="28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3"/>
                </p:tgtEl>
              </p:cMediaNode>
            </p:audio>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pic>
        <p:nvPicPr>
          <p:cNvPr id="3" name="Picture 2">
            <a:extLst>
              <a:ext uri="{FF2B5EF4-FFF2-40B4-BE49-F238E27FC236}">
                <a16:creationId xmlns:a16="http://schemas.microsoft.com/office/drawing/2014/main" id="{B761E279-A20A-4543-900D-6B749681C30F}"/>
              </a:ext>
            </a:extLst>
          </p:cNvPr>
          <p:cNvPicPr>
            <a:picLocks noChangeAspect="1"/>
          </p:cNvPicPr>
          <p:nvPr/>
        </p:nvPicPr>
        <p:blipFill>
          <a:blip r:embed="rId5"/>
          <a:stretch>
            <a:fillRect/>
          </a:stretch>
        </p:blipFill>
        <p:spPr>
          <a:xfrm>
            <a:off x="1943100" y="2154593"/>
            <a:ext cx="2095500" cy="21812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a:extLst>
              <a:ext uri="{FF2B5EF4-FFF2-40B4-BE49-F238E27FC236}">
                <a16:creationId xmlns:a16="http://schemas.microsoft.com/office/drawing/2014/main" id="{EEFFE4FB-07FC-4F94-A48B-44A112A3A6E1}"/>
              </a:ext>
            </a:extLst>
          </p:cNvPr>
          <p:cNvSpPr/>
          <p:nvPr/>
        </p:nvSpPr>
        <p:spPr>
          <a:xfrm>
            <a:off x="7666907" y="0"/>
            <a:ext cx="4309193" cy="923330"/>
          </a:xfrm>
          <a:prstGeom prst="rect">
            <a:avLst/>
          </a:prstGeom>
        </p:spPr>
        <p:txBody>
          <a:bodyPr wrap="none">
            <a:spAutoFit/>
          </a:bodyPr>
          <a:lstStyle/>
          <a:p>
            <a:r>
              <a:rPr lang="en-US" sz="5400" b="1" cap="all" dirty="0">
                <a:solidFill>
                  <a:srgbClr val="A85229"/>
                </a:solidFill>
                <a:effectLst>
                  <a:outerShdw blurRad="38100" dist="25400" dir="18900000" algn="bl" rotWithShape="0">
                    <a:prstClr val="white">
                      <a:alpha val="80000"/>
                    </a:prstClr>
                  </a:outerShdw>
                </a:effectLst>
                <a:ea typeface="+mj-ea"/>
                <a:cs typeface="+mj-cs"/>
              </a:rPr>
              <a:t>References</a:t>
            </a:r>
            <a:endParaRPr lang="en-IN" dirty="0"/>
          </a:p>
        </p:txBody>
      </p:sp>
      <p:sp>
        <p:nvSpPr>
          <p:cNvPr id="12" name="TextBox 11">
            <a:extLst>
              <a:ext uri="{FF2B5EF4-FFF2-40B4-BE49-F238E27FC236}">
                <a16:creationId xmlns:a16="http://schemas.microsoft.com/office/drawing/2014/main" id="{9382C590-8FCA-46BF-ABB1-255381969D38}"/>
              </a:ext>
            </a:extLst>
          </p:cNvPr>
          <p:cNvSpPr txBox="1"/>
          <p:nvPr/>
        </p:nvSpPr>
        <p:spPr>
          <a:xfrm>
            <a:off x="7772399" y="886678"/>
            <a:ext cx="4309193" cy="5755422"/>
          </a:xfrm>
          <a:prstGeom prst="rect">
            <a:avLst/>
          </a:prstGeom>
          <a:noFill/>
        </p:spPr>
        <p:txBody>
          <a:bodyPr wrap="square" rtlCol="0">
            <a:spAutoFit/>
          </a:bodyPr>
          <a:lstStyle/>
          <a:p>
            <a:pPr marL="342900" indent="-342900">
              <a:buFont typeface="+mj-lt"/>
              <a:buAutoNum type="arabicPeriod"/>
            </a:pPr>
            <a:r>
              <a:rPr lang="en-IN" sz="1600" dirty="0"/>
              <a:t>Roeder, </a:t>
            </a:r>
            <a:r>
              <a:rPr lang="en-IN" sz="1600" dirty="0" err="1"/>
              <a:t>Tom.:Symmetric-Key</a:t>
            </a:r>
            <a:r>
              <a:rPr lang="en-IN" sz="1600" dirty="0"/>
              <a:t> Cryptography. </a:t>
            </a:r>
          </a:p>
          <a:p>
            <a:pPr marL="342900" indent="-342900">
              <a:buFont typeface="+mj-lt"/>
              <a:buAutoNum type="arabicPeriod"/>
            </a:pPr>
            <a:r>
              <a:rPr lang="en-IN" sz="1600" dirty="0"/>
              <a:t>Daniel J. Bernstein :Cache-timing attacks on AES in 2005 </a:t>
            </a:r>
          </a:p>
          <a:p>
            <a:pPr marL="342900" indent="-342900">
              <a:buFont typeface="+mj-lt"/>
              <a:buAutoNum type="arabicPeriod"/>
            </a:pPr>
            <a:r>
              <a:rPr lang="en-IN" sz="1600" dirty="0"/>
              <a:t>Andrey </a:t>
            </a:r>
            <a:r>
              <a:rPr lang="en-IN" sz="1600" dirty="0" err="1"/>
              <a:t>Bogdanoy</a:t>
            </a:r>
            <a:r>
              <a:rPr lang="en-IN" sz="1600" dirty="0"/>
              <a:t>, Dimitry </a:t>
            </a:r>
            <a:r>
              <a:rPr lang="en-IN" sz="1600" dirty="0" err="1"/>
              <a:t>Khovratovich</a:t>
            </a:r>
            <a:r>
              <a:rPr lang="en-IN" sz="1600" dirty="0"/>
              <a:t> and Christian </a:t>
            </a:r>
            <a:r>
              <a:rPr lang="en-IN" sz="1600" dirty="0" err="1"/>
              <a:t>Rechberger</a:t>
            </a:r>
            <a:r>
              <a:rPr lang="en-IN" sz="1600" dirty="0"/>
              <a:t>, :Biclique Cryptanalysis of the Full AES </a:t>
            </a:r>
          </a:p>
          <a:p>
            <a:pPr marL="342900" indent="-342900">
              <a:buFont typeface="+mj-lt"/>
              <a:buAutoNum type="arabicPeriod"/>
            </a:pPr>
            <a:r>
              <a:rPr lang="en-US" sz="1600" dirty="0" err="1"/>
              <a:t>S.El</a:t>
            </a:r>
            <a:r>
              <a:rPr lang="en-US" sz="1600" dirty="0"/>
              <a:t> Assad, M. </a:t>
            </a:r>
            <a:r>
              <a:rPr lang="en-US" sz="1600" dirty="0" err="1"/>
              <a:t>Farajallah</a:t>
            </a:r>
            <a:r>
              <a:rPr lang="en-US" sz="1600" dirty="0"/>
              <a:t>, C. </a:t>
            </a:r>
            <a:r>
              <a:rPr lang="en-US" sz="1600" dirty="0" err="1"/>
              <a:t>Vladeanu</a:t>
            </a:r>
            <a:r>
              <a:rPr lang="en-US" sz="1600" dirty="0"/>
              <a:t>, :Chaos-Based Block Ciphers: An Overview, 2011 </a:t>
            </a:r>
          </a:p>
          <a:p>
            <a:pPr marL="342900" indent="-342900">
              <a:buFont typeface="+mj-lt"/>
              <a:buAutoNum type="arabicPeriod"/>
            </a:pPr>
            <a:r>
              <a:rPr lang="en-IN" sz="1600" dirty="0"/>
              <a:t>Zarko S. </a:t>
            </a:r>
            <a:r>
              <a:rPr lang="en-IN" sz="1600" dirty="0" err="1"/>
              <a:t>Stanisavljevic</a:t>
            </a:r>
            <a:r>
              <a:rPr lang="en-IN" sz="1600" dirty="0"/>
              <a:t>, :Data Encryption Standard Visual representation,1997 </a:t>
            </a:r>
          </a:p>
          <a:p>
            <a:pPr marL="342900" indent="-342900">
              <a:buFont typeface="+mj-lt"/>
              <a:buAutoNum type="arabicPeriod"/>
            </a:pPr>
            <a:r>
              <a:rPr lang="en-IN" sz="1600" dirty="0"/>
              <a:t>Sang-Su Lee, :Phase Masking Visual Cryptography using Interferometer. 2008 </a:t>
            </a:r>
          </a:p>
          <a:p>
            <a:pPr marL="342900" indent="-342900">
              <a:buFont typeface="+mj-lt"/>
              <a:buAutoNum type="arabicPeriod"/>
            </a:pPr>
            <a:r>
              <a:rPr lang="en-US" sz="1600" dirty="0" err="1"/>
              <a:t>Schmeh</a:t>
            </a:r>
            <a:r>
              <a:rPr lang="en-US" sz="1600" dirty="0"/>
              <a:t>, Klaus, :Cryptography and public key infrastructure on the Internet, p. 45 2001 </a:t>
            </a:r>
          </a:p>
          <a:p>
            <a:pPr marL="342900" indent="-342900">
              <a:buFont typeface="+mj-lt"/>
              <a:buAutoNum type="arabicPeriod"/>
            </a:pPr>
            <a:r>
              <a:rPr lang="en-IN" sz="1600" dirty="0"/>
              <a:t>Karthik Chandrashekar </a:t>
            </a:r>
            <a:r>
              <a:rPr lang="en-IN" sz="1600" dirty="0" err="1"/>
              <a:t>Iyer</a:t>
            </a:r>
            <a:r>
              <a:rPr lang="en-IN" sz="1600" dirty="0"/>
              <a:t> and </a:t>
            </a:r>
            <a:r>
              <a:rPr lang="en-IN" sz="1600" dirty="0" err="1"/>
              <a:t>Aravinda</a:t>
            </a:r>
            <a:r>
              <a:rPr lang="en-IN" sz="1600" dirty="0"/>
              <a:t> </a:t>
            </a:r>
            <a:r>
              <a:rPr lang="en-IN" sz="1600" dirty="0" err="1"/>
              <a:t>Subramanya,:Image</a:t>
            </a:r>
            <a:r>
              <a:rPr lang="en-IN" sz="1600" dirty="0"/>
              <a:t> Encryption by Pixel Property Separation </a:t>
            </a:r>
          </a:p>
          <a:p>
            <a:pPr marL="342900" indent="-342900">
              <a:buFont typeface="+mj-lt"/>
              <a:buAutoNum type="arabicPeriod"/>
            </a:pPr>
            <a:r>
              <a:rPr lang="en-US" sz="1600" dirty="0"/>
              <a:t>Min-Sung Koh, Esteban Rodriguez-Marek, Claudio </a:t>
            </a:r>
            <a:r>
              <a:rPr lang="en-US" sz="1600" dirty="0" err="1"/>
              <a:t>Talarico</a:t>
            </a:r>
            <a:r>
              <a:rPr lang="en-US" sz="1600" dirty="0"/>
              <a:t>,:A Novel Data Dependent </a:t>
            </a:r>
            <a:r>
              <a:rPr lang="en-US" sz="1600" dirty="0" err="1"/>
              <a:t>Mulltimedia</a:t>
            </a:r>
            <a:r>
              <a:rPr lang="en-US" sz="1600" dirty="0"/>
              <a:t> Encryption Algorithm secure against chosen Plaintext Attacks, ICME2007 </a:t>
            </a:r>
            <a:endParaRPr lang="en-IN" sz="1600" dirty="0"/>
          </a:p>
        </p:txBody>
      </p:sp>
      <p:pic>
        <p:nvPicPr>
          <p:cNvPr id="14" name="Audio 13">
            <a:hlinkClick r:id="" action="ppaction://media"/>
            <a:extLst>
              <a:ext uri="{FF2B5EF4-FFF2-40B4-BE49-F238E27FC236}">
                <a16:creationId xmlns:a16="http://schemas.microsoft.com/office/drawing/2014/main" id="{63C6444F-6169-457A-AD6E-8C44B69850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97697987"/>
      </p:ext>
    </p:extLst>
  </p:cSld>
  <p:clrMapOvr>
    <a:masterClrMapping/>
  </p:clrMapOvr>
  <mc:AlternateContent xmlns:mc="http://schemas.openxmlformats.org/markup-compatibility/2006">
    <mc:Choice xmlns:p14="http://schemas.microsoft.com/office/powerpoint/2010/main" Requires="p14">
      <p:transition p14:dur="0" advTm="4005"/>
    </mc:Choice>
    <mc:Fallback>
      <p:transition advTm="4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BCBD-F272-481A-9949-BB03EBC7C2CF}"/>
              </a:ext>
            </a:extLst>
          </p:cNvPr>
          <p:cNvSpPr>
            <a:spLocks noGrp="1"/>
          </p:cNvSpPr>
          <p:nvPr>
            <p:ph type="title"/>
          </p:nvPr>
        </p:nvSpPr>
        <p:spPr>
          <a:xfrm>
            <a:off x="1118898" y="309554"/>
            <a:ext cx="9601200" cy="1143000"/>
          </a:xfrm>
        </p:spPr>
        <p:txBody>
          <a:bodyPr/>
          <a:lstStyle/>
          <a:p>
            <a:r>
              <a:rPr lang="en-IN" dirty="0"/>
              <a:t>What is Data Encryption?</a:t>
            </a:r>
          </a:p>
        </p:txBody>
      </p:sp>
      <p:sp>
        <p:nvSpPr>
          <p:cNvPr id="3" name="Content Placeholder 2">
            <a:extLst>
              <a:ext uri="{FF2B5EF4-FFF2-40B4-BE49-F238E27FC236}">
                <a16:creationId xmlns:a16="http://schemas.microsoft.com/office/drawing/2014/main" id="{D8B9C8BB-3B77-4345-992D-DC7EC7EF805F}"/>
              </a:ext>
            </a:extLst>
          </p:cNvPr>
          <p:cNvSpPr>
            <a:spLocks noGrp="1"/>
          </p:cNvSpPr>
          <p:nvPr>
            <p:ph idx="1"/>
          </p:nvPr>
        </p:nvSpPr>
        <p:spPr>
          <a:xfrm>
            <a:off x="1118898" y="1700808"/>
            <a:ext cx="5841199" cy="4470400"/>
          </a:xfrm>
        </p:spPr>
        <p:txBody>
          <a:bodyPr/>
          <a:lstStyle/>
          <a:p>
            <a:pPr marL="0" indent="0">
              <a:buNone/>
            </a:pPr>
            <a:r>
              <a:rPr lang="en-IN" dirty="0"/>
              <a:t>Data Encryption is the process of translating the data into another form or code such that only by the access to a secret key the data can be deciphered </a:t>
            </a:r>
          </a:p>
          <a:p>
            <a:pPr marL="0" indent="0">
              <a:buNone/>
            </a:pPr>
            <a:r>
              <a:rPr lang="en-IN" dirty="0"/>
              <a:t>The purpose of data encryption is to protect the digital data confidentiality as it is stored on computer systems and/or transmitted through computer networks</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4" name="Picture 3">
            <a:extLst>
              <a:ext uri="{FF2B5EF4-FFF2-40B4-BE49-F238E27FC236}">
                <a16:creationId xmlns:a16="http://schemas.microsoft.com/office/drawing/2014/main" id="{5A862A4B-EA2B-435E-A26A-061645A90F9A}"/>
              </a:ext>
            </a:extLst>
          </p:cNvPr>
          <p:cNvPicPr>
            <a:picLocks noChangeAspect="1"/>
          </p:cNvPicPr>
          <p:nvPr/>
        </p:nvPicPr>
        <p:blipFill>
          <a:blip r:embed="rId5"/>
          <a:stretch>
            <a:fillRect/>
          </a:stretch>
        </p:blipFill>
        <p:spPr>
          <a:xfrm>
            <a:off x="7357206" y="1452554"/>
            <a:ext cx="4286250" cy="4286250"/>
          </a:xfrm>
          <a:prstGeom prst="rect">
            <a:avLst/>
          </a:prstGeom>
        </p:spPr>
      </p:pic>
      <p:sp>
        <p:nvSpPr>
          <p:cNvPr id="5" name="Footer Placeholder 4">
            <a:extLst>
              <a:ext uri="{FF2B5EF4-FFF2-40B4-BE49-F238E27FC236}">
                <a16:creationId xmlns:a16="http://schemas.microsoft.com/office/drawing/2014/main" id="{5D708BF0-7454-47DE-9294-B90CA8053178}"/>
              </a:ext>
            </a:extLst>
          </p:cNvPr>
          <p:cNvSpPr>
            <a:spLocks noGrp="1"/>
          </p:cNvSpPr>
          <p:nvPr>
            <p:ph type="ftr" sz="quarter" idx="11"/>
          </p:nvPr>
        </p:nvSpPr>
        <p:spPr/>
        <p:txBody>
          <a:bodyPr/>
          <a:lstStyle/>
          <a:p>
            <a:r>
              <a:rPr lang="en-US"/>
              <a:t>SRM Institute Of Science and Technology</a:t>
            </a:r>
            <a:endParaRPr lang="en-US" dirty="0"/>
          </a:p>
        </p:txBody>
      </p:sp>
      <p:pic>
        <p:nvPicPr>
          <p:cNvPr id="7" name="Audio 6">
            <a:hlinkClick r:id="" action="ppaction://media"/>
            <a:extLst>
              <a:ext uri="{FF2B5EF4-FFF2-40B4-BE49-F238E27FC236}">
                <a16:creationId xmlns:a16="http://schemas.microsoft.com/office/drawing/2014/main" id="{5603E216-4E9B-4ABA-B691-274D417FAF1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149499832"/>
      </p:ext>
    </p:extLst>
  </p:cSld>
  <p:clrMapOvr>
    <a:masterClrMapping/>
  </p:clrMapOvr>
  <mc:AlternateContent xmlns:mc="http://schemas.openxmlformats.org/markup-compatibility/2006">
    <mc:Choice xmlns:p14="http://schemas.microsoft.com/office/powerpoint/2010/main" Requires="p14">
      <p:transition p14:dur="10" advTm="32516"/>
    </mc:Choice>
    <mc:Fallback>
      <p:transition advTm="32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Need for data Encryption</a:t>
            </a:r>
          </a:p>
        </p:txBody>
      </p:sp>
      <p:sp>
        <p:nvSpPr>
          <p:cNvPr id="14" name="Content Placeholder 13"/>
          <p:cNvSpPr>
            <a:spLocks noGrp="1"/>
          </p:cNvSpPr>
          <p:nvPr>
            <p:ph idx="1"/>
          </p:nvPr>
        </p:nvSpPr>
        <p:spPr/>
        <p:txBody>
          <a:bodyPr/>
          <a:lstStyle/>
          <a:p>
            <a:r>
              <a:rPr lang="en-US" dirty="0"/>
              <a:t>In this data exhaustive world the amount of data stored is rising exponentially. These databases contains all kinds of personal information which needs to be properly secured.</a:t>
            </a:r>
          </a:p>
          <a:p>
            <a:r>
              <a:rPr lang="en-US" dirty="0"/>
              <a:t>To ENSURE PRIVACY	</a:t>
            </a:r>
          </a:p>
          <a:p>
            <a:r>
              <a:rPr lang="en-US" dirty="0"/>
              <a:t>To ensure protection of data from the cyber Criminals.</a:t>
            </a:r>
          </a:p>
          <a:p>
            <a:r>
              <a:rPr lang="en-US" dirty="0"/>
              <a:t>For e.g. Even if a cyber criminal has gained access to our database. He will still not be able to accomplish the task of reading our data because it will be safely encrypted.</a:t>
            </a:r>
          </a:p>
          <a:p>
            <a:r>
              <a:rPr lang="en-US" b="1" dirty="0"/>
              <a:t>IT IS OUR LAST LINE OF DEFENSE </a:t>
            </a:r>
          </a:p>
        </p:txBody>
      </p:sp>
      <p:sp>
        <p:nvSpPr>
          <p:cNvPr id="2" name="Footer Placeholder 1">
            <a:extLst>
              <a:ext uri="{FF2B5EF4-FFF2-40B4-BE49-F238E27FC236}">
                <a16:creationId xmlns:a16="http://schemas.microsoft.com/office/drawing/2014/main" id="{6570C952-CC56-4A45-A650-E499ABEAF7A8}"/>
              </a:ext>
            </a:extLst>
          </p:cNvPr>
          <p:cNvSpPr>
            <a:spLocks noGrp="1"/>
          </p:cNvSpPr>
          <p:nvPr>
            <p:ph type="ftr" sz="quarter" idx="11"/>
          </p:nvPr>
        </p:nvSpPr>
        <p:spPr>
          <a:xfrm>
            <a:off x="1295400" y="6477000"/>
            <a:ext cx="5181600" cy="238902"/>
          </a:xfrm>
        </p:spPr>
        <p:txBody>
          <a:bodyPr/>
          <a:lstStyle/>
          <a:p>
            <a:r>
              <a:rPr lang="en-US" dirty="0"/>
              <a:t>SRM Institute Of Science and Technology</a:t>
            </a:r>
          </a:p>
        </p:txBody>
      </p:sp>
      <p:pic>
        <p:nvPicPr>
          <p:cNvPr id="6" name="Audio 5">
            <a:hlinkClick r:id="" action="ppaction://media"/>
            <a:extLst>
              <a:ext uri="{FF2B5EF4-FFF2-40B4-BE49-F238E27FC236}">
                <a16:creationId xmlns:a16="http://schemas.microsoft.com/office/drawing/2014/main" id="{7545748F-C606-4939-94E4-9ACFBF71044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711182959"/>
      </p:ext>
    </p:extLst>
  </p:cSld>
  <p:clrMapOvr>
    <a:masterClrMapping/>
  </p:clrMapOvr>
  <mc:AlternateContent xmlns:mc="http://schemas.openxmlformats.org/markup-compatibility/2006">
    <mc:Choice xmlns:p14="http://schemas.microsoft.com/office/powerpoint/2010/main" Requires="p14">
      <p:transition p14:dur="10" advTm="35012"/>
    </mc:Choice>
    <mc:Fallback>
      <p:transition advTm="35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xEl>
                                              <p:pRg st="1" end="1"/>
                                            </p:txEl>
                                          </p:spTgt>
                                        </p:tgtEl>
                                        <p:attrNameLst>
                                          <p:attrName>style.visibility</p:attrName>
                                        </p:attrNameLst>
                                      </p:cBhvr>
                                      <p:to>
                                        <p:strVal val="visible"/>
                                      </p:to>
                                    </p:set>
                                    <p:animEffect transition="in" filter="fade">
                                      <p:cBhvr>
                                        <p:cTn id="16" dur="500"/>
                                        <p:tgtEl>
                                          <p:spTgt spid="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500"/>
                                        <p:tgtEl>
                                          <p:spTgt spid="1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xEl>
                                              <p:pRg st="3" end="3"/>
                                            </p:txEl>
                                          </p:spTgt>
                                        </p:tgtEl>
                                        <p:attrNameLst>
                                          <p:attrName>style.visibility</p:attrName>
                                        </p:attrNameLst>
                                      </p:cBhvr>
                                      <p:to>
                                        <p:strVal val="visible"/>
                                      </p:to>
                                    </p:set>
                                    <p:animEffect transition="in" filter="fade">
                                      <p:cBhvr>
                                        <p:cTn id="26" dur="500"/>
                                        <p:tgtEl>
                                          <p:spTgt spid="1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Effect transition="in" filter="fade">
                                      <p:cBhvr>
                                        <p:cTn id="31"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6"/>
                </p:tgtEl>
              </p:cMediaNode>
            </p:audio>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B267A4D-1599-4E37-9A61-7F5F928FF9DA}"/>
              </a:ext>
            </a:extLst>
          </p:cNvPr>
          <p:cNvSpPr>
            <a:spLocks noGrp="1"/>
          </p:cNvSpPr>
          <p:nvPr>
            <p:ph type="ftr" sz="quarter" idx="11"/>
          </p:nvPr>
        </p:nvSpPr>
        <p:spPr/>
        <p:txBody>
          <a:bodyPr/>
          <a:lstStyle/>
          <a:p>
            <a:r>
              <a:rPr lang="en-US"/>
              <a:t>SRM Institute Of Science and Technology</a:t>
            </a:r>
            <a:endParaRPr lang="en-US" dirty="0"/>
          </a:p>
        </p:txBody>
      </p:sp>
      <p:pic>
        <p:nvPicPr>
          <p:cNvPr id="5" name="Picture 4">
            <a:extLst>
              <a:ext uri="{FF2B5EF4-FFF2-40B4-BE49-F238E27FC236}">
                <a16:creationId xmlns:a16="http://schemas.microsoft.com/office/drawing/2014/main" id="{2C5E3379-8F04-4A29-922A-456B55289B14}"/>
              </a:ext>
            </a:extLst>
          </p:cNvPr>
          <p:cNvPicPr>
            <a:picLocks noChangeAspect="1"/>
          </p:cNvPicPr>
          <p:nvPr/>
        </p:nvPicPr>
        <p:blipFill>
          <a:blip r:embed="rId5"/>
          <a:stretch>
            <a:fillRect/>
          </a:stretch>
        </p:blipFill>
        <p:spPr>
          <a:xfrm>
            <a:off x="899875" y="502799"/>
            <a:ext cx="2212076" cy="1700531"/>
          </a:xfrm>
          <a:prstGeom prst="rect">
            <a:avLst/>
          </a:prstGeom>
        </p:spPr>
      </p:pic>
      <p:pic>
        <p:nvPicPr>
          <p:cNvPr id="7" name="Picture 6">
            <a:extLst>
              <a:ext uri="{FF2B5EF4-FFF2-40B4-BE49-F238E27FC236}">
                <a16:creationId xmlns:a16="http://schemas.microsoft.com/office/drawing/2014/main" id="{01A37207-8BA1-4C14-A448-7394889E7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1951" y="502799"/>
            <a:ext cx="5940458" cy="2144283"/>
          </a:xfrm>
          <a:prstGeom prst="rect">
            <a:avLst/>
          </a:prstGeom>
        </p:spPr>
      </p:pic>
      <p:pic>
        <p:nvPicPr>
          <p:cNvPr id="9" name="Picture 8">
            <a:extLst>
              <a:ext uri="{FF2B5EF4-FFF2-40B4-BE49-F238E27FC236}">
                <a16:creationId xmlns:a16="http://schemas.microsoft.com/office/drawing/2014/main" id="{F9F0A40E-5558-4F4E-99E7-4C6CF66DD6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580" y="2163258"/>
            <a:ext cx="4073967" cy="2974151"/>
          </a:xfrm>
          <a:prstGeom prst="rect">
            <a:avLst/>
          </a:prstGeom>
        </p:spPr>
      </p:pic>
      <p:pic>
        <p:nvPicPr>
          <p:cNvPr id="11" name="Picture 10">
            <a:extLst>
              <a:ext uri="{FF2B5EF4-FFF2-40B4-BE49-F238E27FC236}">
                <a16:creationId xmlns:a16="http://schemas.microsoft.com/office/drawing/2014/main" id="{D7703F95-A3F2-4531-8145-6EECA5284F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8568" y="2123367"/>
            <a:ext cx="4526591" cy="2974150"/>
          </a:xfrm>
          <a:prstGeom prst="rect">
            <a:avLst/>
          </a:prstGeom>
        </p:spPr>
      </p:pic>
      <p:pic>
        <p:nvPicPr>
          <p:cNvPr id="13" name="Picture 12">
            <a:extLst>
              <a:ext uri="{FF2B5EF4-FFF2-40B4-BE49-F238E27FC236}">
                <a16:creationId xmlns:a16="http://schemas.microsoft.com/office/drawing/2014/main" id="{55012982-26E0-4A6D-B368-D6275BE4FD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22059" y="1555066"/>
            <a:ext cx="3797128" cy="3747868"/>
          </a:xfrm>
          <a:prstGeom prst="rect">
            <a:avLst/>
          </a:prstGeom>
        </p:spPr>
      </p:pic>
      <p:pic>
        <p:nvPicPr>
          <p:cNvPr id="16" name="Picture 15">
            <a:extLst>
              <a:ext uri="{FF2B5EF4-FFF2-40B4-BE49-F238E27FC236}">
                <a16:creationId xmlns:a16="http://schemas.microsoft.com/office/drawing/2014/main" id="{DAE1841B-862C-4799-AEE4-3EBC5DD9427C}"/>
              </a:ext>
            </a:extLst>
          </p:cNvPr>
          <p:cNvPicPr>
            <a:picLocks noChangeAspect="1"/>
          </p:cNvPicPr>
          <p:nvPr/>
        </p:nvPicPr>
        <p:blipFill>
          <a:blip r:embed="rId10"/>
          <a:stretch>
            <a:fillRect/>
          </a:stretch>
        </p:blipFill>
        <p:spPr>
          <a:xfrm>
            <a:off x="8938895" y="502799"/>
            <a:ext cx="2952750" cy="1552575"/>
          </a:xfrm>
          <a:prstGeom prst="rect">
            <a:avLst/>
          </a:prstGeom>
        </p:spPr>
      </p:pic>
      <p:pic>
        <p:nvPicPr>
          <p:cNvPr id="18" name="Picture 17">
            <a:extLst>
              <a:ext uri="{FF2B5EF4-FFF2-40B4-BE49-F238E27FC236}">
                <a16:creationId xmlns:a16="http://schemas.microsoft.com/office/drawing/2014/main" id="{D0B5703F-FC57-448C-A27C-7FB41489CC81}"/>
              </a:ext>
            </a:extLst>
          </p:cNvPr>
          <p:cNvPicPr>
            <a:picLocks noChangeAspect="1"/>
          </p:cNvPicPr>
          <p:nvPr/>
        </p:nvPicPr>
        <p:blipFill>
          <a:blip r:embed="rId11"/>
          <a:stretch>
            <a:fillRect/>
          </a:stretch>
        </p:blipFill>
        <p:spPr>
          <a:xfrm>
            <a:off x="3215839" y="2909811"/>
            <a:ext cx="5723056" cy="820093"/>
          </a:xfrm>
          <a:prstGeom prst="rect">
            <a:avLst/>
          </a:prstGeom>
        </p:spPr>
      </p:pic>
      <p:pic>
        <p:nvPicPr>
          <p:cNvPr id="10" name="Audio 9">
            <a:hlinkClick r:id="" action="ppaction://media"/>
            <a:extLst>
              <a:ext uri="{FF2B5EF4-FFF2-40B4-BE49-F238E27FC236}">
                <a16:creationId xmlns:a16="http://schemas.microsoft.com/office/drawing/2014/main" id="{FDC01922-5442-4BF6-8692-039CA11495DC}"/>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803428714"/>
      </p:ext>
    </p:extLst>
  </p:cSld>
  <p:clrMapOvr>
    <a:masterClrMapping/>
  </p:clrMapOvr>
  <mc:AlternateContent xmlns:mc="http://schemas.openxmlformats.org/markup-compatibility/2006" xmlns:p14="http://schemas.microsoft.com/office/powerpoint/2010/main">
    <mc:Choice Requires="p14">
      <p:transition p14:dur="10" advTm="22010"/>
    </mc:Choice>
    <mc:Fallback xmlns="">
      <p:transition advTm="2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1"/>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1"/>
                            </p:stCondLst>
                            <p:childTnLst>
                              <p:par>
                                <p:cTn id="16" presetID="22" presetClass="entr" presetSubtype="4"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par>
                          <p:cTn id="19" fill="hold">
                            <p:stCondLst>
                              <p:cond delay="1501"/>
                            </p:stCondLst>
                            <p:childTnLst>
                              <p:par>
                                <p:cTn id="20" presetID="21"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1000"/>
                                        <p:tgtEl>
                                          <p:spTgt spid="13"/>
                                        </p:tgtEl>
                                      </p:cBhvr>
                                    </p:animEffect>
                                  </p:childTnLst>
                                </p:cTn>
                              </p:par>
                            </p:childTnLst>
                          </p:cTn>
                        </p:par>
                        <p:par>
                          <p:cTn id="23" fill="hold">
                            <p:stCondLst>
                              <p:cond delay="2501"/>
                            </p:stCondLst>
                            <p:childTnLst>
                              <p:par>
                                <p:cTn id="24" presetID="14" presetClass="entr" presetSubtype="1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par>
                          <p:cTn id="27" fill="hold">
                            <p:stCondLst>
                              <p:cond delay="3001"/>
                            </p:stCondLst>
                            <p:childTnLst>
                              <p:par>
                                <p:cTn id="28" presetID="42"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750"/>
                                        <p:tgtEl>
                                          <p:spTgt spid="9"/>
                                        </p:tgtEl>
                                      </p:cBhvr>
                                    </p:animEffect>
                                    <p:anim calcmode="lin" valueType="num">
                                      <p:cBhvr>
                                        <p:cTn id="31" dur="750" fill="hold"/>
                                        <p:tgtEl>
                                          <p:spTgt spid="9"/>
                                        </p:tgtEl>
                                        <p:attrNameLst>
                                          <p:attrName>ppt_x</p:attrName>
                                        </p:attrNameLst>
                                      </p:cBhvr>
                                      <p:tavLst>
                                        <p:tav tm="0">
                                          <p:val>
                                            <p:strVal val="#ppt_x"/>
                                          </p:val>
                                        </p:tav>
                                        <p:tav tm="100000">
                                          <p:val>
                                            <p:strVal val="#ppt_x"/>
                                          </p:val>
                                        </p:tav>
                                      </p:tavLst>
                                    </p:anim>
                                    <p:anim calcmode="lin" valueType="num">
                                      <p:cBhvr>
                                        <p:cTn id="32" dur="750" fill="hold"/>
                                        <p:tgtEl>
                                          <p:spTgt spid="9"/>
                                        </p:tgtEl>
                                        <p:attrNameLst>
                                          <p:attrName>ppt_y</p:attrName>
                                        </p:attrNameLst>
                                      </p:cBhvr>
                                      <p:tavLst>
                                        <p:tav tm="0">
                                          <p:val>
                                            <p:strVal val="#ppt_y+.1"/>
                                          </p:val>
                                        </p:tav>
                                        <p:tav tm="100000">
                                          <p:val>
                                            <p:strVal val="#ppt_y"/>
                                          </p:val>
                                        </p:tav>
                                      </p:tavLst>
                                    </p:anim>
                                  </p:childTnLst>
                                </p:cTn>
                              </p:par>
                            </p:childTnLst>
                          </p:cTn>
                        </p:par>
                        <p:par>
                          <p:cTn id="33" fill="hold">
                            <p:stCondLst>
                              <p:cond delay="3751"/>
                            </p:stCondLst>
                            <p:childTnLst>
                              <p:par>
                                <p:cTn id="34" presetID="26"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80">
                                          <p:stCondLst>
                                            <p:cond delay="0"/>
                                          </p:stCondLst>
                                        </p:cTn>
                                        <p:tgtEl>
                                          <p:spTgt spid="18"/>
                                        </p:tgtEl>
                                      </p:cBhvr>
                                    </p:animEffect>
                                    <p:anim calcmode="lin" valueType="num">
                                      <p:cBhvr>
                                        <p:cTn id="37"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42" dur="26">
                                          <p:stCondLst>
                                            <p:cond delay="650"/>
                                          </p:stCondLst>
                                        </p:cTn>
                                        <p:tgtEl>
                                          <p:spTgt spid="18"/>
                                        </p:tgtEl>
                                      </p:cBhvr>
                                      <p:to x="100000" y="60000"/>
                                    </p:animScale>
                                    <p:animScale>
                                      <p:cBhvr>
                                        <p:cTn id="43" dur="166" decel="50000">
                                          <p:stCondLst>
                                            <p:cond delay="676"/>
                                          </p:stCondLst>
                                        </p:cTn>
                                        <p:tgtEl>
                                          <p:spTgt spid="18"/>
                                        </p:tgtEl>
                                      </p:cBhvr>
                                      <p:to x="100000" y="100000"/>
                                    </p:animScale>
                                    <p:animScale>
                                      <p:cBhvr>
                                        <p:cTn id="44" dur="26">
                                          <p:stCondLst>
                                            <p:cond delay="1312"/>
                                          </p:stCondLst>
                                        </p:cTn>
                                        <p:tgtEl>
                                          <p:spTgt spid="18"/>
                                        </p:tgtEl>
                                      </p:cBhvr>
                                      <p:to x="100000" y="80000"/>
                                    </p:animScale>
                                    <p:animScale>
                                      <p:cBhvr>
                                        <p:cTn id="45" dur="166" decel="50000">
                                          <p:stCondLst>
                                            <p:cond delay="1338"/>
                                          </p:stCondLst>
                                        </p:cTn>
                                        <p:tgtEl>
                                          <p:spTgt spid="18"/>
                                        </p:tgtEl>
                                      </p:cBhvr>
                                      <p:to x="100000" y="100000"/>
                                    </p:animScale>
                                    <p:animScale>
                                      <p:cBhvr>
                                        <p:cTn id="46" dur="26">
                                          <p:stCondLst>
                                            <p:cond delay="1642"/>
                                          </p:stCondLst>
                                        </p:cTn>
                                        <p:tgtEl>
                                          <p:spTgt spid="18"/>
                                        </p:tgtEl>
                                      </p:cBhvr>
                                      <p:to x="100000" y="90000"/>
                                    </p:animScale>
                                    <p:animScale>
                                      <p:cBhvr>
                                        <p:cTn id="47" dur="166" decel="50000">
                                          <p:stCondLst>
                                            <p:cond delay="1668"/>
                                          </p:stCondLst>
                                        </p:cTn>
                                        <p:tgtEl>
                                          <p:spTgt spid="18"/>
                                        </p:tgtEl>
                                      </p:cBhvr>
                                      <p:to x="100000" y="100000"/>
                                    </p:animScale>
                                    <p:animScale>
                                      <p:cBhvr>
                                        <p:cTn id="48" dur="26">
                                          <p:stCondLst>
                                            <p:cond delay="1808"/>
                                          </p:stCondLst>
                                        </p:cTn>
                                        <p:tgtEl>
                                          <p:spTgt spid="18"/>
                                        </p:tgtEl>
                                      </p:cBhvr>
                                      <p:to x="100000" y="95000"/>
                                    </p:animScale>
                                    <p:animScale>
                                      <p:cBhvr>
                                        <p:cTn id="49"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898" y="393700"/>
            <a:ext cx="9601200" cy="1143000"/>
          </a:xfrm>
        </p:spPr>
        <p:txBody>
          <a:bodyPr/>
          <a:lstStyle/>
          <a:p>
            <a:r>
              <a:rPr lang="en-US" dirty="0"/>
              <a:t>Visual Encryption</a:t>
            </a:r>
          </a:p>
        </p:txBody>
      </p:sp>
      <p:sp>
        <p:nvSpPr>
          <p:cNvPr id="3" name="Content Placeholder 2">
            <a:extLst>
              <a:ext uri="{FF2B5EF4-FFF2-40B4-BE49-F238E27FC236}">
                <a16:creationId xmlns:a16="http://schemas.microsoft.com/office/drawing/2014/main" id="{987A11D5-BF29-4F7C-A1C7-2278983D4714}"/>
              </a:ext>
            </a:extLst>
          </p:cNvPr>
          <p:cNvSpPr>
            <a:spLocks noGrp="1"/>
          </p:cNvSpPr>
          <p:nvPr>
            <p:ph idx="1"/>
          </p:nvPr>
        </p:nvSpPr>
        <p:spPr>
          <a:xfrm>
            <a:off x="1118898" y="1701800"/>
            <a:ext cx="7281359" cy="4470400"/>
          </a:xfrm>
        </p:spPr>
        <p:txBody>
          <a:bodyPr/>
          <a:lstStyle/>
          <a:p>
            <a:r>
              <a:rPr lang="en-IN" dirty="0"/>
              <a:t>Visual Encryption is a cryptographic technique in which the data ( images, texts or videos ) are encrypted in such a way such that decryption is left upon to the user via sight reading.</a:t>
            </a:r>
          </a:p>
          <a:p>
            <a:r>
              <a:rPr lang="en-IN" dirty="0"/>
              <a:t>Basic Visual Encryption technique is to divide an image into a number of transparent shares, thereby making it invisible for the intruder to read the image without a proper decryption key.</a:t>
            </a:r>
          </a:p>
        </p:txBody>
      </p:sp>
      <p:pic>
        <p:nvPicPr>
          <p:cNvPr id="13" name="Picture 12">
            <a:extLst>
              <a:ext uri="{FF2B5EF4-FFF2-40B4-BE49-F238E27FC236}">
                <a16:creationId xmlns:a16="http://schemas.microsoft.com/office/drawing/2014/main" id="{1EE7AFB8-955A-4B1E-AF1B-0B7070218C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0257" y="1701800"/>
            <a:ext cx="3228975" cy="952500"/>
          </a:xfrm>
          <a:prstGeom prst="rect">
            <a:avLst/>
          </a:prstGeom>
        </p:spPr>
      </p:pic>
      <p:pic>
        <p:nvPicPr>
          <p:cNvPr id="14" name="Picture 13">
            <a:extLst>
              <a:ext uri="{FF2B5EF4-FFF2-40B4-BE49-F238E27FC236}">
                <a16:creationId xmlns:a16="http://schemas.microsoft.com/office/drawing/2014/main" id="{B115F71C-4403-4189-BB67-23CF2446E76A}"/>
              </a:ext>
            </a:extLst>
          </p:cNvPr>
          <p:cNvPicPr>
            <a:picLocks noChangeAspect="1"/>
          </p:cNvPicPr>
          <p:nvPr/>
        </p:nvPicPr>
        <p:blipFill>
          <a:blip r:embed="rId6"/>
          <a:stretch>
            <a:fillRect/>
          </a:stretch>
        </p:blipFill>
        <p:spPr>
          <a:xfrm>
            <a:off x="8381901" y="2654300"/>
            <a:ext cx="3228975" cy="952500"/>
          </a:xfrm>
          <a:prstGeom prst="rect">
            <a:avLst/>
          </a:prstGeom>
        </p:spPr>
      </p:pic>
      <p:sp>
        <p:nvSpPr>
          <p:cNvPr id="15" name="TextBox 14">
            <a:extLst>
              <a:ext uri="{FF2B5EF4-FFF2-40B4-BE49-F238E27FC236}">
                <a16:creationId xmlns:a16="http://schemas.microsoft.com/office/drawing/2014/main" id="{03F69546-56DA-46A7-B641-10B43EF7F6E8}"/>
              </a:ext>
            </a:extLst>
          </p:cNvPr>
          <p:cNvSpPr txBox="1"/>
          <p:nvPr/>
        </p:nvSpPr>
        <p:spPr>
          <a:xfrm>
            <a:off x="8381901" y="3771900"/>
            <a:ext cx="3210619" cy="646331"/>
          </a:xfrm>
          <a:prstGeom prst="rect">
            <a:avLst/>
          </a:prstGeom>
          <a:noFill/>
        </p:spPr>
        <p:txBody>
          <a:bodyPr wrap="square" rtlCol="0">
            <a:spAutoFit/>
          </a:bodyPr>
          <a:lstStyle/>
          <a:p>
            <a:r>
              <a:rPr lang="en-IN" dirty="0"/>
              <a:t>Visual Encryption by dividing the image into two shares.</a:t>
            </a:r>
          </a:p>
        </p:txBody>
      </p:sp>
      <p:sp>
        <p:nvSpPr>
          <p:cNvPr id="4" name="Footer Placeholder 3">
            <a:extLst>
              <a:ext uri="{FF2B5EF4-FFF2-40B4-BE49-F238E27FC236}">
                <a16:creationId xmlns:a16="http://schemas.microsoft.com/office/drawing/2014/main" id="{A5AE30A6-F097-4C4D-823F-7CEB8192EDD9}"/>
              </a:ext>
            </a:extLst>
          </p:cNvPr>
          <p:cNvSpPr>
            <a:spLocks noGrp="1"/>
          </p:cNvSpPr>
          <p:nvPr>
            <p:ph type="ftr" sz="quarter" idx="11"/>
          </p:nvPr>
        </p:nvSpPr>
        <p:spPr/>
        <p:txBody>
          <a:bodyPr/>
          <a:lstStyle/>
          <a:p>
            <a:r>
              <a:rPr lang="en-US"/>
              <a:t>SRM Institute Of Science and Technology</a:t>
            </a:r>
            <a:endParaRPr lang="en-US" dirty="0"/>
          </a:p>
        </p:txBody>
      </p:sp>
      <p:pic>
        <p:nvPicPr>
          <p:cNvPr id="7" name="Audio 6">
            <a:hlinkClick r:id="" action="ppaction://media"/>
            <a:extLst>
              <a:ext uri="{FF2B5EF4-FFF2-40B4-BE49-F238E27FC236}">
                <a16:creationId xmlns:a16="http://schemas.microsoft.com/office/drawing/2014/main" id="{5961F9CC-F83B-4E01-96D2-4C0B077CF39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347619229"/>
      </p:ext>
    </p:extLst>
  </p:cSld>
  <p:clrMapOvr>
    <a:masterClrMapping/>
  </p:clrMapOvr>
  <mc:AlternateContent xmlns:mc="http://schemas.openxmlformats.org/markup-compatibility/2006" xmlns:p14="http://schemas.microsoft.com/office/powerpoint/2010/main">
    <mc:Choice Requires="p14">
      <p:transition spd="med" p14:dur="700" advTm="31130">
        <p:fade/>
      </p:transition>
    </mc:Choice>
    <mc:Fallback xmlns="">
      <p:transition spd="med" advTm="311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0E90C-0EBC-43F8-B162-7BBD9AF37AFA}"/>
              </a:ext>
            </a:extLst>
          </p:cNvPr>
          <p:cNvSpPr>
            <a:spLocks noGrp="1"/>
          </p:cNvSpPr>
          <p:nvPr>
            <p:ph type="title"/>
          </p:nvPr>
        </p:nvSpPr>
        <p:spPr>
          <a:xfrm>
            <a:off x="881398" y="784225"/>
            <a:ext cx="10157354" cy="1397000"/>
          </a:xfrm>
        </p:spPr>
        <p:txBody>
          <a:bodyPr/>
          <a:lstStyle/>
          <a:p>
            <a:r>
              <a:rPr lang="en-IN" dirty="0"/>
              <a:t>PROPOSED IDEA and method</a:t>
            </a:r>
          </a:p>
        </p:txBody>
      </p:sp>
      <p:pic>
        <p:nvPicPr>
          <p:cNvPr id="7" name="Picture 6">
            <a:extLst>
              <a:ext uri="{FF2B5EF4-FFF2-40B4-BE49-F238E27FC236}">
                <a16:creationId xmlns:a16="http://schemas.microsoft.com/office/drawing/2014/main" id="{452105DA-47FD-458F-8443-912999B915F6}"/>
              </a:ext>
            </a:extLst>
          </p:cNvPr>
          <p:cNvPicPr>
            <a:picLocks noChangeAspect="1"/>
          </p:cNvPicPr>
          <p:nvPr/>
        </p:nvPicPr>
        <p:blipFill>
          <a:blip r:embed="rId5"/>
          <a:stretch>
            <a:fillRect/>
          </a:stretch>
        </p:blipFill>
        <p:spPr>
          <a:xfrm>
            <a:off x="7586734" y="0"/>
            <a:ext cx="2095500" cy="21812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TextBox 8">
            <a:extLst>
              <a:ext uri="{FF2B5EF4-FFF2-40B4-BE49-F238E27FC236}">
                <a16:creationId xmlns:a16="http://schemas.microsoft.com/office/drawing/2014/main" id="{625F7C3B-7D3A-4BEC-968D-2BD3A8681162}"/>
              </a:ext>
            </a:extLst>
          </p:cNvPr>
          <p:cNvSpPr txBox="1"/>
          <p:nvPr/>
        </p:nvSpPr>
        <p:spPr>
          <a:xfrm>
            <a:off x="1144865" y="2518369"/>
            <a:ext cx="10153128" cy="2585323"/>
          </a:xfrm>
          <a:prstGeom prst="rect">
            <a:avLst/>
          </a:prstGeom>
          <a:noFill/>
        </p:spPr>
        <p:txBody>
          <a:bodyPr wrap="square" rtlCol="0">
            <a:spAutoFit/>
          </a:bodyPr>
          <a:lstStyle/>
          <a:p>
            <a:r>
              <a:rPr lang="en-IN" dirty="0"/>
              <a:t>The Idea that has been proposed in this project can be subcategorized into three parts:-</a:t>
            </a:r>
          </a:p>
          <a:p>
            <a:endParaRPr lang="en-IN" dirty="0"/>
          </a:p>
          <a:p>
            <a:pPr marL="342900" indent="-342900">
              <a:buFont typeface="Arial" panose="020B0604020202020204" pitchFamily="34" charset="0"/>
              <a:buChar char="•"/>
            </a:pPr>
            <a:r>
              <a:rPr lang="en-IN" dirty="0"/>
              <a:t>Extraction of Pixel Values from The image.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Image is then Converted into Black and White and compressed to 200*200 Pixels. </a:t>
            </a:r>
            <a:endParaRPr lang="en-IN" dirty="0"/>
          </a:p>
          <a:p>
            <a:pPr marL="342900" indent="-342900">
              <a:buFont typeface="Arial" panose="020B0604020202020204" pitchFamily="34" charset="0"/>
              <a:buChar char="•"/>
            </a:pPr>
            <a:r>
              <a:rPr lang="en-IN" dirty="0"/>
              <a:t>Permutation of the Pixel Values through randomized or predefined Algorithms.</a:t>
            </a:r>
          </a:p>
          <a:p>
            <a:pPr marL="342900" indent="-342900">
              <a:buFont typeface="Arial" panose="020B0604020202020204" pitchFamily="34" charset="0"/>
              <a:buChar char="•"/>
            </a:pPr>
            <a:r>
              <a:rPr lang="en-IN" dirty="0"/>
              <a:t>Performing AES Encryption on the already encrypted image.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These keys are used to decrypt the Cipher key and the encrypted Image.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These two images are superimposed to each other to give the resultant image.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resultant image passes through some denoising algorithms to give the original image. </a:t>
            </a:r>
            <a:endParaRPr lang="en-IN" dirty="0"/>
          </a:p>
        </p:txBody>
      </p:sp>
      <p:sp>
        <p:nvSpPr>
          <p:cNvPr id="3" name="Footer Placeholder 2">
            <a:extLst>
              <a:ext uri="{FF2B5EF4-FFF2-40B4-BE49-F238E27FC236}">
                <a16:creationId xmlns:a16="http://schemas.microsoft.com/office/drawing/2014/main" id="{345D0CA5-3CDE-45BA-9DB6-FAE8A099646E}"/>
              </a:ext>
            </a:extLst>
          </p:cNvPr>
          <p:cNvSpPr>
            <a:spLocks noGrp="1"/>
          </p:cNvSpPr>
          <p:nvPr>
            <p:ph type="ftr" sz="quarter" idx="11"/>
          </p:nvPr>
        </p:nvSpPr>
        <p:spPr/>
        <p:txBody>
          <a:bodyPr/>
          <a:lstStyle/>
          <a:p>
            <a:r>
              <a:rPr lang="en-US"/>
              <a:t>SRM Institute Of Science and Technology</a:t>
            </a:r>
            <a:endParaRPr lang="en-US" dirty="0"/>
          </a:p>
        </p:txBody>
      </p:sp>
      <p:pic>
        <p:nvPicPr>
          <p:cNvPr id="4" name="Audio 3">
            <a:hlinkClick r:id="" action="ppaction://media"/>
            <a:extLst>
              <a:ext uri="{FF2B5EF4-FFF2-40B4-BE49-F238E27FC236}">
                <a16:creationId xmlns:a16="http://schemas.microsoft.com/office/drawing/2014/main" id="{BCCD6ECE-466A-4A0D-B647-729A49A2953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049295832"/>
      </p:ext>
    </p:extLst>
  </p:cSld>
  <p:clrMapOvr>
    <a:masterClrMapping/>
  </p:clrMapOvr>
  <mc:AlternateContent xmlns:mc="http://schemas.openxmlformats.org/markup-compatibility/2006">
    <mc:Choice xmlns:p14="http://schemas.microsoft.com/office/powerpoint/2010/main" Requires="p14">
      <p:transition spd="med" p14:dur="700" advTm="59049">
        <p:fade/>
      </p:transition>
    </mc:Choice>
    <mc:Fallback>
      <p:transition spd="med" advTm="590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90"/>
                                          </p:val>
                                        </p:tav>
                                        <p:tav tm="100000">
                                          <p:val>
                                            <p:fltVal val="0"/>
                                          </p:val>
                                        </p:tav>
                                      </p:tavLst>
                                    </p:anim>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750"/>
                                        <p:tgtEl>
                                          <p:spTgt spid="9">
                                            <p:txEl>
                                              <p:pRg st="0" end="0"/>
                                            </p:txEl>
                                          </p:spTgt>
                                        </p:tgtEl>
                                      </p:cBhvr>
                                    </p:animEffect>
                                    <p:anim calcmode="lin" valueType="num">
                                      <p:cBhvr>
                                        <p:cTn id="20"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7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750"/>
                                        <p:tgtEl>
                                          <p:spTgt spid="9">
                                            <p:txEl>
                                              <p:pRg st="2" end="2"/>
                                            </p:txEl>
                                          </p:spTgt>
                                        </p:tgtEl>
                                      </p:cBhvr>
                                    </p:animEffect>
                                    <p:anim calcmode="lin" valueType="num">
                                      <p:cBhvr>
                                        <p:cTn id="27" dur="75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8" dur="75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animEffect transition="in" filter="fade">
                                      <p:cBhvr>
                                        <p:cTn id="33" dur="750"/>
                                        <p:tgtEl>
                                          <p:spTgt spid="9">
                                            <p:txEl>
                                              <p:pRg st="3" end="3"/>
                                            </p:txEl>
                                          </p:spTgt>
                                        </p:tgtEl>
                                      </p:cBhvr>
                                    </p:animEffect>
                                    <p:anim calcmode="lin" valueType="num">
                                      <p:cBhvr>
                                        <p:cTn id="34" dur="7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5" dur="7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xEl>
                                              <p:pRg st="4" end="4"/>
                                            </p:txEl>
                                          </p:spTgt>
                                        </p:tgtEl>
                                        <p:attrNameLst>
                                          <p:attrName>style.visibility</p:attrName>
                                        </p:attrNameLst>
                                      </p:cBhvr>
                                      <p:to>
                                        <p:strVal val="visible"/>
                                      </p:to>
                                    </p:set>
                                    <p:animEffect transition="in" filter="fade">
                                      <p:cBhvr>
                                        <p:cTn id="40" dur="750"/>
                                        <p:tgtEl>
                                          <p:spTgt spid="9">
                                            <p:txEl>
                                              <p:pRg st="4" end="4"/>
                                            </p:txEl>
                                          </p:spTgt>
                                        </p:tgtEl>
                                      </p:cBhvr>
                                    </p:animEffect>
                                    <p:anim calcmode="lin" valueType="num">
                                      <p:cBhvr>
                                        <p:cTn id="41" dur="7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2" dur="7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fade">
                                      <p:cBhvr>
                                        <p:cTn id="47" dur="750"/>
                                        <p:tgtEl>
                                          <p:spTgt spid="9">
                                            <p:txEl>
                                              <p:pRg st="5" end="5"/>
                                            </p:txEl>
                                          </p:spTgt>
                                        </p:tgtEl>
                                      </p:cBhvr>
                                    </p:animEffect>
                                    <p:anim calcmode="lin" valueType="num">
                                      <p:cBhvr>
                                        <p:cTn id="48" dur="75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9" dur="75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9">
                                            <p:txEl>
                                              <p:pRg st="6" end="6"/>
                                            </p:txEl>
                                          </p:spTgt>
                                        </p:tgtEl>
                                        <p:attrNameLst>
                                          <p:attrName>style.visibility</p:attrName>
                                        </p:attrNameLst>
                                      </p:cBhvr>
                                      <p:to>
                                        <p:strVal val="visible"/>
                                      </p:to>
                                    </p:set>
                                    <p:animEffect transition="in" filter="fade">
                                      <p:cBhvr>
                                        <p:cTn id="54" dur="750"/>
                                        <p:tgtEl>
                                          <p:spTgt spid="9">
                                            <p:txEl>
                                              <p:pRg st="6" end="6"/>
                                            </p:txEl>
                                          </p:spTgt>
                                        </p:tgtEl>
                                      </p:cBhvr>
                                    </p:animEffect>
                                    <p:anim calcmode="lin" valueType="num">
                                      <p:cBhvr>
                                        <p:cTn id="55" dur="75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56" dur="75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9">
                                            <p:txEl>
                                              <p:pRg st="7" end="7"/>
                                            </p:txEl>
                                          </p:spTgt>
                                        </p:tgtEl>
                                        <p:attrNameLst>
                                          <p:attrName>style.visibility</p:attrName>
                                        </p:attrNameLst>
                                      </p:cBhvr>
                                      <p:to>
                                        <p:strVal val="visible"/>
                                      </p:to>
                                    </p:set>
                                    <p:animEffect transition="in" filter="fade">
                                      <p:cBhvr>
                                        <p:cTn id="61" dur="750"/>
                                        <p:tgtEl>
                                          <p:spTgt spid="9">
                                            <p:txEl>
                                              <p:pRg st="7" end="7"/>
                                            </p:txEl>
                                          </p:spTgt>
                                        </p:tgtEl>
                                      </p:cBhvr>
                                    </p:animEffect>
                                    <p:anim calcmode="lin" valueType="num">
                                      <p:cBhvr>
                                        <p:cTn id="62" dur="75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63" dur="75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9">
                                            <p:txEl>
                                              <p:pRg st="8" end="8"/>
                                            </p:txEl>
                                          </p:spTgt>
                                        </p:tgtEl>
                                        <p:attrNameLst>
                                          <p:attrName>style.visibility</p:attrName>
                                        </p:attrNameLst>
                                      </p:cBhvr>
                                      <p:to>
                                        <p:strVal val="visible"/>
                                      </p:to>
                                    </p:set>
                                    <p:animEffect transition="in" filter="fade">
                                      <p:cBhvr>
                                        <p:cTn id="68" dur="750"/>
                                        <p:tgtEl>
                                          <p:spTgt spid="9">
                                            <p:txEl>
                                              <p:pRg st="8" end="8"/>
                                            </p:txEl>
                                          </p:spTgt>
                                        </p:tgtEl>
                                      </p:cBhvr>
                                    </p:animEffect>
                                    <p:anim calcmode="lin" valueType="num">
                                      <p:cBhvr>
                                        <p:cTn id="69" dur="75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70" dur="75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4"/>
                </p:tgtEl>
              </p:cMediaNode>
            </p:audio>
          </p:childTnLst>
        </p:cTn>
      </p:par>
    </p:tnLst>
    <p:bldLst>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5BEF13E-FDAC-4919-9B93-506343496E4F}"/>
              </a:ext>
            </a:extLst>
          </p:cNvPr>
          <p:cNvSpPr>
            <a:spLocks noGrp="1"/>
          </p:cNvSpPr>
          <p:nvPr>
            <p:ph type="ftr" sz="quarter" idx="11"/>
          </p:nvPr>
        </p:nvSpPr>
        <p:spPr/>
        <p:txBody>
          <a:bodyPr/>
          <a:lstStyle/>
          <a:p>
            <a:r>
              <a:rPr lang="en-US"/>
              <a:t>SRM Institute Of Science and Technology</a:t>
            </a:r>
            <a:endParaRPr lang="en-US" dirty="0"/>
          </a:p>
        </p:txBody>
      </p:sp>
      <p:pic>
        <p:nvPicPr>
          <p:cNvPr id="6" name="Picture 5">
            <a:extLst>
              <a:ext uri="{FF2B5EF4-FFF2-40B4-BE49-F238E27FC236}">
                <a16:creationId xmlns:a16="http://schemas.microsoft.com/office/drawing/2014/main" id="{C1D1C982-787A-4B3B-B483-97A3680D5968}"/>
              </a:ext>
            </a:extLst>
          </p:cNvPr>
          <p:cNvPicPr>
            <a:picLocks noChangeAspect="1"/>
          </p:cNvPicPr>
          <p:nvPr/>
        </p:nvPicPr>
        <p:blipFill>
          <a:blip r:embed="rId4"/>
          <a:stretch>
            <a:fillRect/>
          </a:stretch>
        </p:blipFill>
        <p:spPr>
          <a:xfrm>
            <a:off x="736816" y="1838825"/>
            <a:ext cx="10446520" cy="3908694"/>
          </a:xfrm>
          <a:prstGeom prst="rect">
            <a:avLst/>
          </a:prstGeom>
        </p:spPr>
      </p:pic>
      <p:sp>
        <p:nvSpPr>
          <p:cNvPr id="3" name="TextBox 2">
            <a:extLst>
              <a:ext uri="{FF2B5EF4-FFF2-40B4-BE49-F238E27FC236}">
                <a16:creationId xmlns:a16="http://schemas.microsoft.com/office/drawing/2014/main" id="{AA1ECF52-BBF5-4FA6-87ED-E0E4E783886A}"/>
              </a:ext>
            </a:extLst>
          </p:cNvPr>
          <p:cNvSpPr txBox="1"/>
          <p:nvPr/>
        </p:nvSpPr>
        <p:spPr>
          <a:xfrm>
            <a:off x="736816" y="425636"/>
            <a:ext cx="10446520" cy="1077218"/>
          </a:xfrm>
          <a:prstGeom prst="rect">
            <a:avLst/>
          </a:prstGeom>
          <a:noFill/>
        </p:spPr>
        <p:txBody>
          <a:bodyPr wrap="square" rtlCol="0">
            <a:spAutoFit/>
          </a:bodyPr>
          <a:lstStyle/>
          <a:p>
            <a:r>
              <a:rPr lang="en-IN" sz="3200" b="1" cap="all" dirty="0">
                <a:solidFill>
                  <a:srgbClr val="A85229"/>
                </a:solidFill>
                <a:effectLst>
                  <a:outerShdw blurRad="38100" dist="25400" dir="18900000" algn="bl" rotWithShape="0">
                    <a:prstClr val="white">
                      <a:alpha val="80000"/>
                    </a:prstClr>
                  </a:outerShdw>
                </a:effectLst>
                <a:ea typeface="+mj-ea"/>
                <a:cs typeface="+mj-cs"/>
              </a:rPr>
              <a:t>Architecture of the PIXEL PROPERTY PERMUTATION</a:t>
            </a:r>
            <a:endParaRPr lang="en-IN" dirty="0"/>
          </a:p>
        </p:txBody>
      </p:sp>
      <p:pic>
        <p:nvPicPr>
          <p:cNvPr id="7" name="Audio 6">
            <a:hlinkClick r:id="" action="ppaction://media"/>
            <a:extLst>
              <a:ext uri="{FF2B5EF4-FFF2-40B4-BE49-F238E27FC236}">
                <a16:creationId xmlns:a16="http://schemas.microsoft.com/office/drawing/2014/main" id="{8601DFD1-CE02-4E80-9A68-DD9F5F1331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20648325"/>
      </p:ext>
    </p:extLst>
  </p:cSld>
  <p:clrMapOvr>
    <a:masterClrMapping/>
  </p:clrMapOvr>
  <mc:AlternateContent xmlns:mc="http://schemas.openxmlformats.org/markup-compatibility/2006">
    <mc:Choice xmlns:p14="http://schemas.microsoft.com/office/powerpoint/2010/main" Requires="p14">
      <p:transition spd="med" p14:dur="700" advTm="66589">
        <p:fade/>
      </p:transition>
    </mc:Choice>
    <mc:Fallback>
      <p:transition spd="med" advTm="665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5831" x="2990850" y="3160713"/>
          <p14:tracePt t="5957" x="2938463" y="3143250"/>
          <p14:tracePt t="5965" x="2911475" y="3143250"/>
          <p14:tracePt t="5972" x="2840038" y="3125788"/>
          <p14:tracePt t="5981" x="2803525" y="3098800"/>
          <p14:tracePt t="5996" x="2670175" y="3081338"/>
          <p14:tracePt t="6013" x="2608263" y="3054350"/>
          <p14:tracePt t="6030" x="2562225" y="3054350"/>
          <p14:tracePt t="6063" x="2536825" y="3044825"/>
          <p14:tracePt t="6086" x="2482850" y="3044825"/>
          <p14:tracePt t="6097" x="2428875" y="3044825"/>
          <p14:tracePt t="6113" x="2241550" y="3044825"/>
          <p14:tracePt t="6130" x="2071688" y="3044825"/>
          <p14:tracePt t="6146" x="1938338" y="3044825"/>
          <p14:tracePt t="6149" x="1911350" y="3044825"/>
          <p14:tracePt t="6163" x="1884363" y="3017838"/>
          <p14:tracePt t="6221" x="1874838" y="3017838"/>
          <p14:tracePt t="6237" x="1866900" y="3017838"/>
          <p14:tracePt t="6245" x="1830388" y="3017838"/>
          <p14:tracePt t="6253" x="1812925" y="3017838"/>
          <p14:tracePt t="6263" x="1768475" y="3017838"/>
          <p14:tracePt t="6280" x="1758950" y="3009900"/>
          <p14:tracePt t="6296" x="1741488" y="3009900"/>
          <p14:tracePt t="6313" x="1731963" y="3000375"/>
          <p14:tracePt t="6329" x="1704975" y="2990850"/>
          <p14:tracePt t="6346" x="1679575" y="2973388"/>
          <p14:tracePt t="6349" x="1652588" y="2965450"/>
          <p14:tracePt t="6365" x="1633538" y="2955925"/>
          <p14:tracePt t="6380" x="1616075" y="2946400"/>
          <p14:tracePt t="6396" x="1616075" y="2928938"/>
          <p14:tracePt t="6413" x="1598613" y="2911475"/>
          <p14:tracePt t="6430" x="1581150" y="2894013"/>
          <p14:tracePt t="6447" x="1562100" y="2894013"/>
          <p14:tracePt t="6463" x="1500188" y="2847975"/>
          <p14:tracePt t="6480" x="1438275" y="2830513"/>
          <p14:tracePt t="6496" x="1419225" y="2813050"/>
          <p14:tracePt t="6853" x="1428750" y="2813050"/>
          <p14:tracePt t="6861" x="1438275" y="2813050"/>
          <p14:tracePt t="6868" x="1465263" y="2813050"/>
          <p14:tracePt t="6880" x="1473200" y="2813050"/>
          <p14:tracePt t="6896" x="1490663" y="2813050"/>
          <p14:tracePt t="6913" x="1527175" y="2813050"/>
          <p14:tracePt t="6930" x="1536700" y="2813050"/>
          <p14:tracePt t="6946" x="1544638" y="2813050"/>
          <p14:tracePt t="6963" x="1554163" y="2813050"/>
          <p14:tracePt t="6980" x="1571625" y="2822575"/>
          <p14:tracePt t="7077" x="1598613" y="2840038"/>
          <p14:tracePt t="7101" x="1633538" y="2840038"/>
          <p14:tracePt t="7685" x="1643063" y="2840038"/>
          <p14:tracePt t="7693" x="1652588" y="2840038"/>
          <p14:tracePt t="10324" x="1652588" y="2847975"/>
          <p14:tracePt t="10348" x="1643063" y="2847975"/>
          <p14:tracePt t="10374" x="1633538" y="2847975"/>
          <p14:tracePt t="10382" x="1625600" y="2847975"/>
          <p14:tracePt t="10389" x="1616075" y="2847975"/>
          <p14:tracePt t="10399" x="1589088" y="2847975"/>
          <p14:tracePt t="10413" x="1581150" y="2847975"/>
          <p14:tracePt t="10437" x="1562100" y="2847975"/>
          <p14:tracePt t="10549" x="1554163" y="2847975"/>
          <p14:tracePt t="10557" x="1527175" y="2847975"/>
          <p14:tracePt t="10565" x="1517650" y="2847975"/>
          <p14:tracePt t="10579" x="1500188" y="2847975"/>
          <p14:tracePt t="10596" x="1455738" y="2840038"/>
          <p14:tracePt t="10613" x="1411288" y="2822575"/>
          <p14:tracePt t="10629" x="1374775" y="2803525"/>
          <p14:tracePt t="10646" x="1366838" y="2803525"/>
          <p14:tracePt t="10663" x="1357313" y="2795588"/>
          <p14:tracePt t="10679" x="1347788" y="2776538"/>
          <p14:tracePt t="10845" x="1347788" y="2768600"/>
          <p14:tracePt t="10853" x="1366838" y="2768600"/>
          <p14:tracePt t="10862" x="1374775" y="2768600"/>
          <p14:tracePt t="10879" x="1411288" y="2768600"/>
          <p14:tracePt t="10896" x="1428750" y="2768600"/>
          <p14:tracePt t="10913" x="1473200" y="2768600"/>
          <p14:tracePt t="10929" x="1544638" y="2776538"/>
          <p14:tracePt t="10946" x="1554163" y="2786063"/>
          <p14:tracePt t="10965" x="1581150" y="2786063"/>
          <p14:tracePt t="11029" x="1616075" y="2786063"/>
          <p14:tracePt t="11061" x="1625600" y="2786063"/>
          <p14:tracePt t="11141" x="1633538" y="2786063"/>
          <p14:tracePt t="11149" x="1660525" y="2786063"/>
          <p14:tracePt t="11157" x="1697038" y="2786063"/>
          <p14:tracePt t="11165" x="1724025" y="2786063"/>
          <p14:tracePt t="11180" x="1731963" y="2786063"/>
          <p14:tracePt t="11437" x="1768475" y="2786063"/>
          <p14:tracePt t="11445" x="1785938" y="2786063"/>
          <p14:tracePt t="11454" x="1830388" y="2776538"/>
          <p14:tracePt t="11462" x="1847850" y="2776538"/>
          <p14:tracePt t="11479" x="1946275" y="2768600"/>
          <p14:tracePt t="11496" x="1955800" y="2768600"/>
          <p14:tracePt t="11512" x="1973263" y="2768600"/>
          <p14:tracePt t="13541" x="2009775" y="2768600"/>
          <p14:tracePt t="13549" x="2017713" y="2768600"/>
          <p14:tracePt t="13557" x="2044700" y="2768600"/>
          <p14:tracePt t="13566" x="2054225" y="2768600"/>
          <p14:tracePt t="13579" x="2062163" y="2768600"/>
          <p14:tracePt t="13596" x="2071688" y="2768600"/>
          <p14:tracePt t="13653" x="2081213" y="2768600"/>
          <p14:tracePt t="13669" x="2108200" y="2768600"/>
          <p14:tracePt t="13677" x="2116138" y="2768600"/>
          <p14:tracePt t="13684" x="2133600" y="2768600"/>
          <p14:tracePt t="13696" x="2179638" y="2768600"/>
          <p14:tracePt t="13712" x="2224088" y="2741613"/>
          <p14:tracePt t="13730" x="2286000" y="2732088"/>
          <p14:tracePt t="13746" x="2339975" y="2732088"/>
          <p14:tracePt t="13763" x="2411413" y="2732088"/>
          <p14:tracePt t="13764" x="2446338" y="2732088"/>
          <p14:tracePt t="13779" x="2465388" y="2732088"/>
          <p14:tracePt t="13796" x="2598738" y="2732088"/>
          <p14:tracePt t="13812" x="2660650" y="2732088"/>
          <p14:tracePt t="13829" x="2697163" y="2732088"/>
          <p14:tracePt t="13845" x="2705100" y="2732088"/>
          <p14:tracePt t="13862" x="2724150" y="2732088"/>
          <p14:tracePt t="13949" x="2732088" y="2732088"/>
          <p14:tracePt t="13957" x="2759075" y="2732088"/>
          <p14:tracePt t="13965" x="2768600" y="2732088"/>
          <p14:tracePt t="13979" x="2786063" y="2732088"/>
          <p14:tracePt t="13996" x="2795588" y="2732088"/>
          <p14:tracePt t="14278" x="2822575" y="2732088"/>
          <p14:tracePt t="14285" x="2874963" y="2732088"/>
          <p14:tracePt t="14295" x="2946400" y="2732088"/>
          <p14:tracePt t="14312" x="3116263" y="2732088"/>
          <p14:tracePt t="14329" x="3224213" y="2732088"/>
          <p14:tracePt t="14345" x="3286125" y="2732088"/>
          <p14:tracePt t="14362" x="3295650" y="2732088"/>
          <p14:tracePt t="15444" x="3286125" y="2732088"/>
          <p14:tracePt t="15484" x="3276600" y="2732088"/>
          <p14:tracePt t="15508" x="3251200" y="2732088"/>
          <p14:tracePt t="15581" x="3241675" y="2724150"/>
          <p14:tracePt t="16613" x="3241675" y="2714625"/>
          <p14:tracePt t="17086" x="3259138" y="2714625"/>
          <p14:tracePt t="17093" x="3268663" y="2714625"/>
          <p14:tracePt t="17101" x="3286125" y="2714625"/>
          <p14:tracePt t="17112" x="3330575" y="2714625"/>
          <p14:tracePt t="17129" x="3402013" y="2741613"/>
          <p14:tracePt t="17145" x="3455988" y="2751138"/>
          <p14:tracePt t="17162" x="3473450" y="2751138"/>
          <p14:tracePt t="17181" x="3482975" y="2751138"/>
          <p14:tracePt t="17221" x="3517900" y="2751138"/>
          <p14:tracePt t="17237" x="3554413" y="2751138"/>
          <p14:tracePt t="17245" x="3598863" y="2751138"/>
          <p14:tracePt t="17253" x="3633788" y="2751138"/>
          <p14:tracePt t="17262" x="3670300" y="2751138"/>
          <p14:tracePt t="17279" x="3795713" y="2751138"/>
          <p14:tracePt t="17295" x="3902075" y="2751138"/>
          <p14:tracePt t="17312" x="3956050" y="2751138"/>
          <p14:tracePt t="17329" x="3965575" y="2759075"/>
          <p14:tracePt t="17345" x="3973513" y="2768600"/>
          <p14:tracePt t="17437" x="4010025" y="2768600"/>
          <p14:tracePt t="17444" x="4017963" y="2768600"/>
          <p14:tracePt t="17453" x="4081463" y="2768600"/>
          <p14:tracePt t="17462" x="4089400" y="2768600"/>
          <p14:tracePt t="17479" x="4116388" y="2768600"/>
          <p14:tracePt t="17495" x="4143375" y="2768600"/>
          <p14:tracePt t="17661" x="4197350" y="2768600"/>
          <p14:tracePt t="17669" x="4214813" y="2768600"/>
          <p14:tracePt t="17679" x="4232275" y="2768600"/>
          <p14:tracePt t="17695" x="4251325" y="2768600"/>
          <p14:tracePt t="17813" x="4259263" y="2768600"/>
          <p14:tracePt t="17821" x="4295775" y="2768600"/>
          <p14:tracePt t="17829" x="4330700" y="2768600"/>
          <p14:tracePt t="17845" x="4411663" y="2768600"/>
          <p14:tracePt t="17862" x="4438650" y="2768600"/>
          <p14:tracePt t="17879" x="4465638" y="2768600"/>
          <p14:tracePt t="17925" x="4473575" y="2768600"/>
          <p14:tracePt t="18116" x="4491038" y="2768600"/>
          <p14:tracePt t="18124" x="4537075" y="2768600"/>
          <p14:tracePt t="18148" x="4572000" y="2768600"/>
          <p14:tracePt t="18156" x="4581525" y="2768600"/>
          <p14:tracePt t="18188" x="4608513" y="2768600"/>
          <p14:tracePt t="18318" x="4616450" y="2768600"/>
          <p14:tracePt t="18324" x="4643438" y="2768600"/>
          <p14:tracePt t="18332" x="4670425" y="2768600"/>
          <p14:tracePt t="18345" x="4679950" y="2768600"/>
          <p14:tracePt t="18362" x="4714875" y="2768600"/>
          <p14:tracePt t="18364" x="4732338" y="2768600"/>
          <p14:tracePt t="18395" x="4768850" y="2768600"/>
          <p14:tracePt t="18582" x="4786313" y="2768600"/>
          <p14:tracePt t="18589" x="4813300" y="2768600"/>
          <p14:tracePt t="18597" x="4840288" y="2768600"/>
          <p14:tracePt t="18612" x="4929188" y="2768600"/>
          <p14:tracePt t="18629" x="4991100" y="2768600"/>
          <p14:tracePt t="18645" x="5000625" y="2768600"/>
          <p14:tracePt t="18869" x="5027613" y="2768600"/>
          <p14:tracePt t="18877" x="5037138" y="2768600"/>
          <p14:tracePt t="18885" x="5072063" y="2768600"/>
          <p14:tracePt t="18901" x="5081588" y="2768600"/>
          <p14:tracePt t="18912" x="5089525" y="2768600"/>
          <p14:tracePt t="23045" x="5081588" y="2768600"/>
          <p14:tracePt t="23061" x="5054600" y="2768600"/>
          <p14:tracePt t="23422" x="5045075" y="2768600"/>
          <p14:tracePt t="23429" x="5010150" y="2768600"/>
          <p14:tracePt t="23437" x="4973638" y="2768600"/>
          <p14:tracePt t="23445" x="4938713" y="2768600"/>
          <p14:tracePt t="23461" x="4857750" y="2768600"/>
          <p14:tracePt t="23478" x="4795838" y="2768600"/>
          <p14:tracePt t="23495" x="4751388" y="2768600"/>
          <p14:tracePt t="23511" x="4679950" y="2768600"/>
          <p14:tracePt t="23528" x="4616450" y="2768600"/>
          <p14:tracePt t="23545" x="4537075" y="2768600"/>
          <p14:tracePt t="23561" x="4491038" y="2768600"/>
          <p14:tracePt t="23578" x="4419600" y="2768600"/>
          <p14:tracePt t="23595" x="4340225" y="2768600"/>
          <p14:tracePt t="23599" x="4303713" y="2768600"/>
          <p14:tracePt t="23612" x="4251325" y="2768600"/>
          <p14:tracePt t="23628" x="4071938" y="2768600"/>
          <p14:tracePt t="23645" x="3902075" y="2768600"/>
          <p14:tracePt t="23661" x="3732213" y="2768600"/>
          <p14:tracePt t="23678" x="3562350" y="2768600"/>
          <p14:tracePt t="23695" x="3367088" y="2768600"/>
          <p14:tracePt t="23711" x="3205163" y="2768600"/>
          <p14:tracePt t="23728" x="3143250" y="2786063"/>
          <p14:tracePt t="23745" x="3062288" y="2786063"/>
          <p14:tracePt t="23762" x="2955925" y="2786063"/>
          <p14:tracePt t="23765" x="2901950" y="2786063"/>
          <p14:tracePt t="23778" x="2867025" y="2786063"/>
          <p14:tracePt t="23795" x="2724150" y="2786063"/>
          <p14:tracePt t="23797" x="2652713" y="2786063"/>
          <p14:tracePt t="23811" x="2608263" y="2786063"/>
          <p14:tracePt t="23829" x="2500313" y="2786063"/>
          <p14:tracePt t="23886" x="2473325" y="2786063"/>
          <p14:tracePt t="23893" x="2465388" y="2786063"/>
          <p14:tracePt t="23901" x="2438400" y="2786063"/>
          <p14:tracePt t="23911" x="2384425" y="2786063"/>
          <p14:tracePt t="23928" x="2224088" y="2786063"/>
          <p14:tracePt t="23945" x="2054225" y="2786063"/>
          <p14:tracePt t="23961" x="1866900" y="2786063"/>
          <p14:tracePt t="23978" x="1731963" y="2786063"/>
          <p14:tracePt t="23995" x="1679575" y="2786063"/>
          <p14:tracePt t="23997" x="1652588" y="2786063"/>
          <p14:tracePt t="24011" x="1643063" y="2786063"/>
          <p14:tracePt t="24028" x="1616075" y="2786063"/>
          <p14:tracePt t="24087" x="1608138" y="2786063"/>
          <p14:tracePt t="24093" x="1589088" y="2786063"/>
          <p14:tracePt t="24101" x="1562100" y="2786063"/>
          <p14:tracePt t="24111" x="1544638" y="2786063"/>
          <p14:tracePt t="24128" x="1438275" y="2786063"/>
          <p14:tracePt t="24145" x="1330325" y="2768600"/>
          <p14:tracePt t="24161" x="1303338" y="2768600"/>
          <p14:tracePt t="25668" x="1322388" y="2768600"/>
          <p14:tracePt t="25677" x="1330325" y="2768600"/>
          <p14:tracePt t="25685" x="1347788" y="2768600"/>
          <p14:tracePt t="25695" x="1374775" y="2768600"/>
          <p14:tracePt t="25711" x="1438275" y="2776538"/>
          <p14:tracePt t="25728" x="1509713" y="2786063"/>
          <p14:tracePt t="25745" x="1625600" y="2813050"/>
          <p14:tracePt t="25761" x="1751013" y="2830513"/>
          <p14:tracePt t="25778" x="1857375" y="2830513"/>
          <p14:tracePt t="25794" x="1982788" y="2830513"/>
          <p14:tracePt t="25811" x="2133600" y="2830513"/>
          <p14:tracePt t="25813" x="2187575" y="2830513"/>
          <p14:tracePt t="25828" x="2330450" y="2830513"/>
          <p14:tracePt t="25844" x="2419350" y="2830513"/>
          <p14:tracePt t="25861" x="2455863" y="2830513"/>
          <p14:tracePt t="25878" x="2465388" y="2830513"/>
          <p14:tracePt t="25941" x="2500313" y="2830513"/>
          <p14:tracePt t="25949" x="2517775" y="2830513"/>
          <p14:tracePt t="25961" x="2554288" y="2830513"/>
          <p14:tracePt t="25978" x="2598738" y="2830513"/>
          <p14:tracePt t="25981" x="2625725" y="2830513"/>
          <p14:tracePt t="25994" x="2633663" y="2830513"/>
          <p14:tracePt t="26011" x="2670175" y="2830513"/>
          <p14:tracePt t="26013" x="2687638" y="2830513"/>
          <p14:tracePt t="26028" x="2724150" y="2830513"/>
          <p14:tracePt t="26061" x="2732088" y="2830513"/>
          <p14:tracePt t="26349" x="2751138" y="2830513"/>
          <p14:tracePt t="26364" x="2759075" y="2830513"/>
          <p14:tracePt t="29205" x="2768600" y="2830513"/>
          <p14:tracePt t="29214" x="2786063" y="2830513"/>
          <p14:tracePt t="32261" x="2776538" y="2830513"/>
          <p14:tracePt t="32278" x="2768600" y="2830513"/>
          <p14:tracePt t="32285" x="2732088" y="2830513"/>
          <p14:tracePt t="32301" x="2697163" y="2830513"/>
          <p14:tracePt t="32311" x="2679700" y="2830513"/>
          <p14:tracePt t="32333" x="2670175" y="2830513"/>
          <p14:tracePt t="32381" x="2633663" y="2830513"/>
          <p14:tracePt t="32389" x="2608263" y="2830513"/>
          <p14:tracePt t="32397" x="2571750" y="2830513"/>
          <p14:tracePt t="32411" x="2536825" y="2830513"/>
          <p14:tracePt t="32427" x="2473325" y="2830513"/>
          <p14:tracePt t="32444" x="2411413" y="2803525"/>
          <p14:tracePt t="32461" x="2393950" y="2795588"/>
          <p14:tracePt t="32477" x="2347913" y="2795588"/>
          <p14:tracePt t="32494" x="2312988" y="2795588"/>
          <p14:tracePt t="32511" x="2259013" y="2795588"/>
          <p14:tracePt t="32527" x="2251075" y="2795588"/>
          <p14:tracePt t="32549" x="2224088" y="2795588"/>
          <p14:tracePt t="32629" x="2214563" y="2795588"/>
          <p14:tracePt t="32636" x="2179638" y="2795588"/>
          <p14:tracePt t="32645" x="2143125" y="2795588"/>
          <p14:tracePt t="32660" x="2098675" y="2786063"/>
          <p14:tracePt t="32677" x="2036763" y="2786063"/>
          <p14:tracePt t="32694" x="2000250" y="2786063"/>
          <p14:tracePt t="32781" x="1946275" y="2759075"/>
          <p14:tracePt t="32789" x="1928813" y="2759075"/>
          <p14:tracePt t="32797" x="1901825" y="2759075"/>
          <p14:tracePt t="32811" x="1893888" y="2759075"/>
          <p14:tracePt t="32827" x="1874838" y="2759075"/>
          <p14:tracePt t="32844" x="1866900" y="2759075"/>
          <p14:tracePt t="32933" x="1857375" y="2751138"/>
          <p14:tracePt t="34845" x="1874838" y="2751138"/>
          <p14:tracePt t="35029" x="1884363" y="2751138"/>
          <p14:tracePt t="35061" x="1893888" y="2759075"/>
          <p14:tracePt t="35117" x="1901825" y="2759075"/>
          <p14:tracePt t="35365" x="1919288" y="2759075"/>
          <p14:tracePt t="35397" x="1938338" y="2759075"/>
          <p14:tracePt t="35414" x="1946275" y="2759075"/>
          <p14:tracePt t="35437" x="1955800" y="2768600"/>
          <p14:tracePt t="35453" x="1982788" y="2795588"/>
          <p14:tracePt t="35461" x="2000250" y="2795588"/>
          <p14:tracePt t="35469" x="2044700" y="2822575"/>
          <p14:tracePt t="35478" x="2062163" y="2822575"/>
          <p14:tracePt t="35494" x="2143125" y="2830513"/>
          <p14:tracePt t="35510" x="2259013" y="2857500"/>
          <p14:tracePt t="35527" x="2384425" y="2874963"/>
          <p14:tracePt t="35544" x="2562225" y="2911475"/>
          <p14:tracePt t="35560" x="2751138" y="2911475"/>
          <p14:tracePt t="35577" x="2901950" y="2911475"/>
          <p14:tracePt t="35594" x="2973388" y="2911475"/>
          <p14:tracePt t="35596" x="3017838" y="2911475"/>
          <p14:tracePt t="35610" x="3036888" y="2911475"/>
          <p14:tracePt t="35613" x="3044825" y="2911475"/>
          <p14:tracePt t="35627" x="3071813" y="2911475"/>
          <p14:tracePt t="35644" x="3205163" y="2884488"/>
          <p14:tracePt t="35660" x="3402013" y="2830513"/>
          <p14:tracePt t="35677" x="3625850" y="2813050"/>
          <p14:tracePt t="35694" x="3813175" y="2813050"/>
          <p14:tracePt t="35710" x="3929063" y="2813050"/>
          <p14:tracePt t="35727" x="4000500" y="2813050"/>
          <p14:tracePt t="35744" x="4062413" y="2786063"/>
          <p14:tracePt t="35760" x="4108450" y="2776538"/>
          <p14:tracePt t="35777" x="4179888" y="2751138"/>
          <p14:tracePt t="35794" x="4224338" y="2751138"/>
          <p14:tracePt t="35810" x="4295775" y="2705100"/>
          <p14:tracePt t="35814" x="4357688" y="2697163"/>
          <p14:tracePt t="35827" x="4411663" y="2660650"/>
          <p14:tracePt t="35844" x="4537075" y="2581275"/>
          <p14:tracePt t="35861" x="4572000" y="2581275"/>
          <p14:tracePt t="35877" x="4608513" y="2544763"/>
          <p14:tracePt t="35894" x="4616450" y="2544763"/>
          <p14:tracePt t="35910" x="4625975" y="2536825"/>
          <p14:tracePt t="35927" x="4643438" y="2536825"/>
          <p14:tracePt t="36165" x="4652963" y="2536825"/>
          <p14:tracePt t="36189" x="4670425" y="2536825"/>
          <p14:tracePt t="36229" x="4679950" y="2536825"/>
          <p14:tracePt t="36238" x="4687888" y="2544763"/>
          <p14:tracePt t="36245" x="4687888" y="2562225"/>
          <p14:tracePt t="36317" x="4705350" y="2571750"/>
          <p14:tracePt t="36428" x="4714875" y="2589213"/>
          <p14:tracePt t="36436" x="4714875" y="2643188"/>
          <p14:tracePt t="36444" x="4714875" y="2732088"/>
          <p14:tracePt t="36460" x="4714875" y="2830513"/>
          <p14:tracePt t="36477" x="4714875" y="2874963"/>
          <p14:tracePt t="36748" x="4724400" y="2847975"/>
          <p14:tracePt t="36766" x="4768850" y="2813050"/>
          <p14:tracePt t="36797" x="4776788" y="2768600"/>
          <p14:tracePt t="36837" x="4786313" y="2768600"/>
          <p14:tracePt t="37332" x="4795838" y="2768600"/>
          <p14:tracePt t="37340" x="4813300" y="2768600"/>
          <p14:tracePt t="37348" x="4822825" y="2768600"/>
          <p14:tracePt t="37360" x="4840288" y="2768600"/>
          <p14:tracePt t="37377" x="4929188" y="2768600"/>
          <p14:tracePt t="37393" x="5010150" y="2768600"/>
          <p14:tracePt t="37410" x="5116513" y="2768600"/>
          <p14:tracePt t="37427" x="5205413" y="2768600"/>
          <p14:tracePt t="37428" x="5251450" y="2768600"/>
          <p14:tracePt t="37444" x="5340350" y="2768600"/>
          <p14:tracePt t="37460" x="5357813" y="2768600"/>
          <p14:tracePt t="37541" x="5419725" y="2768600"/>
          <p14:tracePt t="37549" x="5456238" y="2768600"/>
          <p14:tracePt t="37560" x="5500688" y="2768600"/>
          <p14:tracePt t="37577" x="5589588" y="2768600"/>
          <p14:tracePt t="37594" x="5670550" y="2768600"/>
          <p14:tracePt t="37610" x="5697538" y="2768600"/>
          <p14:tracePt t="37627" x="5715000" y="2768600"/>
          <p14:tracePt t="37669" x="5732463" y="2768600"/>
          <p14:tracePt t="37676" x="5759450" y="2768600"/>
          <p14:tracePt t="37685" x="5803900" y="2768600"/>
          <p14:tracePt t="37694" x="5894388" y="2768600"/>
          <p14:tracePt t="37710" x="6018213" y="2768600"/>
          <p14:tracePt t="37727" x="6108700" y="2768600"/>
          <p14:tracePt t="37744" x="6153150" y="2768600"/>
          <p14:tracePt t="37877" x="6161088" y="2768600"/>
          <p14:tracePt t="37884" x="6197600" y="2768600"/>
          <p14:tracePt t="37893" x="6224588" y="2768600"/>
          <p14:tracePt t="37910" x="6286500" y="2768600"/>
          <p14:tracePt t="37927" x="6296025" y="2768600"/>
          <p14:tracePt t="39733" x="6313488" y="2768600"/>
          <p14:tracePt t="39741" x="6340475" y="2768600"/>
          <p14:tracePt t="39757" x="6348413" y="2768600"/>
          <p14:tracePt t="39764" x="6357938" y="2768600"/>
          <p14:tracePt t="39821" x="6367463" y="2786063"/>
          <p14:tracePt t="40284" x="6384925" y="2795588"/>
          <p14:tracePt t="40405" x="6394450" y="2803525"/>
          <p14:tracePt t="40420" x="6411913" y="2803525"/>
          <p14:tracePt t="40429" x="6438900" y="2803525"/>
          <p14:tracePt t="40436" x="6456363" y="2803525"/>
          <p14:tracePt t="40453" x="6483350" y="2803525"/>
          <p14:tracePt t="40468" x="6537325" y="2803525"/>
          <p14:tracePt t="40476" x="6572250" y="2795588"/>
          <p14:tracePt t="40493" x="6715125" y="2795588"/>
          <p14:tracePt t="40510" x="6911975" y="2795588"/>
          <p14:tracePt t="40526" x="7126288" y="2795588"/>
          <p14:tracePt t="40543" x="7277100" y="2795588"/>
          <p14:tracePt t="40559" x="7313613" y="2795588"/>
          <p14:tracePt t="40596" x="7331075" y="2795588"/>
          <p14:tracePt t="40668" x="7340600" y="2795588"/>
          <p14:tracePt t="40676" x="7394575" y="2776538"/>
          <p14:tracePt t="40684" x="7412038" y="2776538"/>
          <p14:tracePt t="40693" x="7500938" y="2776538"/>
          <p14:tracePt t="40709" x="7634288" y="2776538"/>
          <p14:tracePt t="40726" x="7705725" y="2776538"/>
          <p14:tracePt t="40743" x="7742238" y="2776538"/>
          <p14:tracePt t="40759" x="7777163" y="2776538"/>
          <p14:tracePt t="40776" x="7823200" y="2759075"/>
          <p14:tracePt t="40793" x="7912100" y="2759075"/>
          <p14:tracePt t="40810" x="8010525" y="2732088"/>
          <p14:tracePt t="40826" x="8116888" y="2724150"/>
          <p14:tracePt t="40828" x="8126413" y="2724150"/>
          <p14:tracePt t="40843" x="8153400" y="2697163"/>
          <p14:tracePt t="40909" x="8188325" y="2697163"/>
          <p14:tracePt t="40917" x="8224838" y="2697163"/>
          <p14:tracePt t="40926" x="8232775" y="2697163"/>
          <p14:tracePt t="40943" x="8269288" y="2697163"/>
          <p14:tracePt t="40960" x="8286750" y="2697163"/>
          <p14:tracePt t="41101" x="8277225" y="2714625"/>
          <p14:tracePt t="41109" x="8269288" y="2724150"/>
          <p14:tracePt t="41117" x="8242300" y="2724150"/>
          <p14:tracePt t="41126" x="8205788" y="2724150"/>
          <p14:tracePt t="41143" x="8161338" y="2732088"/>
          <p14:tracePt t="41160" x="8134350" y="2732088"/>
          <p14:tracePt t="41176" x="8108950" y="2732088"/>
          <p14:tracePt t="41193" x="8089900" y="2751138"/>
          <p14:tracePt t="41292" x="8072438" y="2751138"/>
          <p14:tracePt t="41308" x="8054975" y="2751138"/>
          <p14:tracePt t="41316" x="8045450" y="2751138"/>
          <p14:tracePt t="41327" x="8010525" y="2751138"/>
          <p14:tracePt t="41343" x="7974013" y="2751138"/>
          <p14:tracePt t="41360" x="7947025" y="2751138"/>
          <p14:tracePt t="41376" x="7939088" y="2759075"/>
          <p14:tracePt t="41484" x="7974013" y="2759075"/>
          <p14:tracePt t="41493" x="8010525" y="2759075"/>
          <p14:tracePt t="41501" x="8045450" y="2759075"/>
          <p14:tracePt t="41510" x="8116888" y="2759075"/>
          <p14:tracePt t="41526" x="8197850" y="2759075"/>
          <p14:tracePt t="41543" x="8251825" y="2759075"/>
          <p14:tracePt t="41560" x="8277225" y="2759075"/>
          <p14:tracePt t="42086" x="8259763" y="2759075"/>
          <p14:tracePt t="42093" x="8224838" y="2759075"/>
          <p14:tracePt t="42101" x="8188325" y="2759075"/>
          <p14:tracePt t="42110" x="8134350" y="2759075"/>
          <p14:tracePt t="42126" x="7991475" y="2759075"/>
          <p14:tracePt t="42143" x="7867650" y="2759075"/>
          <p14:tracePt t="42160" x="7823200" y="2759075"/>
          <p14:tracePt t="42325" x="7858125" y="2759075"/>
          <p14:tracePt t="42332" x="7912100" y="2759075"/>
          <p14:tracePt t="42343" x="8001000" y="2759075"/>
          <p14:tracePt t="42360" x="8188325" y="2759075"/>
          <p14:tracePt t="42376" x="8367713" y="2759075"/>
          <p14:tracePt t="42393" x="8456613" y="2759075"/>
          <p14:tracePt t="42410" x="8474075" y="2759075"/>
          <p14:tracePt t="42941" x="8491538" y="2786063"/>
          <p14:tracePt t="42948" x="8491538" y="2857500"/>
          <p14:tracePt t="42960" x="8447088" y="2919413"/>
          <p14:tracePt t="42976" x="8348663" y="3133725"/>
          <p14:tracePt t="42993" x="8224838" y="3348038"/>
          <p14:tracePt t="43010" x="8108950" y="3517900"/>
          <p14:tracePt t="43012" x="8037513" y="3598863"/>
          <p14:tracePt t="43026" x="8018463" y="3625850"/>
          <p14:tracePt t="43043" x="7939088" y="3705225"/>
          <p14:tracePt t="43044" x="7912100" y="3732213"/>
          <p14:tracePt t="43060" x="7875588" y="3768725"/>
          <p14:tracePt t="43076" x="7786688" y="3803650"/>
          <p14:tracePt t="43093" x="7661275" y="3803650"/>
          <p14:tracePt t="43110" x="7510463" y="3840163"/>
          <p14:tracePt t="43126" x="7313613" y="3840163"/>
          <p14:tracePt t="43143" x="7143750" y="3840163"/>
          <p14:tracePt t="43160" x="7037388" y="3840163"/>
          <p14:tracePt t="43176" x="6929438" y="3840163"/>
          <p14:tracePt t="43193" x="6848475" y="3840163"/>
          <p14:tracePt t="43210" x="6759575" y="3840163"/>
          <p14:tracePt t="43212" x="6670675" y="3840163"/>
          <p14:tracePt t="43227" x="6572250" y="3840163"/>
          <p14:tracePt t="43243" x="6330950" y="3840163"/>
          <p14:tracePt t="43245" x="6188075" y="3840163"/>
          <p14:tracePt t="43260" x="5768975" y="3822700"/>
          <p14:tracePt t="43276" x="5527675" y="3822700"/>
          <p14:tracePt t="43293" x="5384800" y="3822700"/>
          <p14:tracePt t="43310" x="5357813" y="3822700"/>
          <p14:tracePt t="43326" x="5348288" y="3822700"/>
          <p14:tracePt t="43389" x="5322888" y="3822700"/>
          <p14:tracePt t="43398" x="5286375" y="3822700"/>
          <p14:tracePt t="43404" x="5232400" y="3776663"/>
          <p14:tracePt t="43413" x="5143500" y="3732213"/>
          <p14:tracePt t="43426" x="5108575" y="3687763"/>
          <p14:tracePt t="43443" x="4956175" y="3589338"/>
          <p14:tracePt t="43446" x="4919663" y="3562350"/>
          <p14:tracePt t="43460" x="4848225" y="3517900"/>
          <p14:tracePt t="43476" x="4830763" y="3509963"/>
          <p14:tracePt t="43541" x="4830763" y="3500438"/>
          <p14:tracePt t="43549" x="4830763" y="3490913"/>
          <p14:tracePt t="43560" x="4803775" y="3455988"/>
          <p14:tracePt t="43576" x="4759325" y="3340100"/>
          <p14:tracePt t="43593" x="4751388" y="3251200"/>
          <p14:tracePt t="43597" x="4732338" y="3214688"/>
          <p14:tracePt t="43609" x="4705350" y="3187700"/>
          <p14:tracePt t="43626" x="4705350" y="3179763"/>
          <p14:tracePt t="43643" x="4705350" y="3152775"/>
          <p14:tracePt t="43694" x="4705350" y="3143250"/>
          <p14:tracePt t="43701" x="4705350" y="3133725"/>
          <p14:tracePt t="43709" x="4714875" y="3098800"/>
          <p14:tracePt t="43727" x="4714875" y="3054350"/>
          <p14:tracePt t="43743" x="4714875" y="3009900"/>
          <p14:tracePt t="43761" x="4714875" y="2928938"/>
          <p14:tracePt t="43776" x="4714875" y="2857500"/>
          <p14:tracePt t="43793" x="4714875" y="2776538"/>
          <p14:tracePt t="43809" x="4714875" y="2751138"/>
          <p14:tracePt t="43827" x="4714875" y="2741613"/>
          <p14:tracePt t="44133" x="4714875" y="2759075"/>
          <p14:tracePt t="44149" x="4714875" y="2768600"/>
          <p14:tracePt t="44165" x="4714875" y="2786063"/>
          <p14:tracePt t="44197" x="4714875" y="2795588"/>
          <p14:tracePt t="44213" x="4714875" y="2822575"/>
          <p14:tracePt t="44237" x="4714875" y="2857500"/>
          <p14:tracePt t="44245" x="4714875" y="2867025"/>
          <p14:tracePt t="44262" x="4714875" y="2894013"/>
          <p14:tracePt t="44293" x="4714875" y="2901950"/>
          <p14:tracePt t="44317" x="4714875" y="2919413"/>
          <p14:tracePt t="44349" x="4724400" y="2946400"/>
          <p14:tracePt t="44357" x="4732338" y="2946400"/>
          <p14:tracePt t="44364" x="4759325" y="2973388"/>
          <p14:tracePt t="44376" x="4776788" y="2973388"/>
          <p14:tracePt t="44393" x="4857750" y="2973388"/>
          <p14:tracePt t="44409" x="4983163" y="2973388"/>
          <p14:tracePt t="44426" x="5160963" y="2982913"/>
          <p14:tracePt t="44443" x="5384800" y="3036888"/>
          <p14:tracePt t="44460" x="5599113" y="3071813"/>
          <p14:tracePt t="44476" x="5643563" y="3071813"/>
          <p14:tracePt t="44493" x="5705475" y="3071813"/>
          <p14:tracePt t="44509" x="5732463" y="3071813"/>
          <p14:tracePt t="44526" x="5776913" y="3071813"/>
          <p14:tracePt t="44543" x="5894388" y="3071813"/>
          <p14:tracePt t="44559" x="6037263" y="3071813"/>
          <p14:tracePt t="44576" x="6188075" y="3071813"/>
          <p14:tracePt t="44593" x="6313488" y="3071813"/>
          <p14:tracePt t="44610" x="6419850" y="3071813"/>
          <p14:tracePt t="44626" x="6465888" y="3071813"/>
          <p14:tracePt t="44630" x="6473825" y="3071813"/>
          <p14:tracePt t="44643" x="6483350" y="3071813"/>
          <p14:tracePt t="44669" x="6510338" y="3071813"/>
          <p14:tracePt t="44677" x="6518275" y="3071813"/>
          <p14:tracePt t="44718" x="6527800" y="3081338"/>
          <p14:tracePt t="44757" x="6537325" y="3081338"/>
          <p14:tracePt t="44764" x="6545263" y="3081338"/>
          <p14:tracePt t="44776" x="6572250" y="3081338"/>
          <p14:tracePt t="44793" x="6661150" y="3108325"/>
          <p14:tracePt t="44810" x="6724650" y="3116263"/>
          <p14:tracePt t="44826" x="6823075" y="3143250"/>
          <p14:tracePt t="44830" x="6894513" y="3143250"/>
          <p14:tracePt t="44843" x="6929438" y="3160713"/>
          <p14:tracePt t="44860" x="7027863" y="3160713"/>
          <p14:tracePt t="44876" x="7081838" y="3187700"/>
          <p14:tracePt t="44893" x="7161213" y="3197225"/>
          <p14:tracePt t="44909" x="7296150" y="3241675"/>
          <p14:tracePt t="44926" x="7394575" y="3268663"/>
          <p14:tracePt t="44943" x="7412038" y="3276600"/>
          <p14:tracePt t="44960" x="7466013" y="3303588"/>
          <p14:tracePt t="44976" x="7473950" y="3303588"/>
          <p14:tracePt t="45181" x="7483475" y="3313113"/>
          <p14:tracePt t="45189" x="7483475" y="3330575"/>
          <p14:tracePt t="45204" x="7483475" y="3340100"/>
          <p14:tracePt t="45214" x="7483475" y="3357563"/>
          <p14:tracePt t="45226" x="7483475" y="3367088"/>
          <p14:tracePt t="45243" x="7473950" y="3375025"/>
          <p14:tracePt t="45260" x="7412038" y="3402013"/>
          <p14:tracePt t="45276" x="7367588" y="3402013"/>
          <p14:tracePt t="45293" x="7340600" y="3411538"/>
          <p14:tracePt t="45309" x="7296150" y="3411538"/>
          <p14:tracePt t="45326" x="7180263" y="3438525"/>
          <p14:tracePt t="45342" x="7116763" y="3455988"/>
          <p14:tracePt t="45359" x="7054850" y="3490913"/>
          <p14:tracePt t="45376" x="6911975" y="3536950"/>
          <p14:tracePt t="45392" x="6732588" y="3562350"/>
          <p14:tracePt t="45409" x="6616700" y="3581400"/>
          <p14:tracePt t="45426" x="6537325" y="3608388"/>
          <p14:tracePt t="45445" x="6527800" y="3608388"/>
          <p14:tracePt t="45517" x="6518275" y="3608388"/>
          <p14:tracePt t="45525" x="6491288" y="3608388"/>
          <p14:tracePt t="45532" x="6456363" y="3608388"/>
          <p14:tracePt t="45543" x="6402388" y="3608388"/>
          <p14:tracePt t="45560" x="6296025" y="3608388"/>
          <p14:tracePt t="45576" x="6126163" y="3608388"/>
          <p14:tracePt t="45593" x="6000750" y="3608388"/>
          <p14:tracePt t="45596" x="5983288" y="3608388"/>
          <p14:tracePt t="45609" x="5956300" y="3625850"/>
          <p14:tracePt t="45806" x="5983288" y="3625850"/>
          <p14:tracePt t="45813" x="6027738" y="3625850"/>
          <p14:tracePt t="45826" x="6116638" y="3625850"/>
          <p14:tracePt t="45843" x="6259513" y="3625850"/>
          <p14:tracePt t="45844" x="6313488" y="3625850"/>
          <p14:tracePt t="45860" x="6419850" y="3616325"/>
          <p14:tracePt t="45876" x="6510338" y="3616325"/>
          <p14:tracePt t="45893" x="6562725" y="3589338"/>
          <p14:tracePt t="45909" x="6572250" y="3581400"/>
          <p14:tracePt t="46221" x="6581775" y="3598863"/>
          <p14:tracePt t="46229" x="6581775" y="3652838"/>
          <p14:tracePt t="46237" x="6572250" y="3660775"/>
          <p14:tracePt t="46245" x="6545263" y="3697288"/>
          <p14:tracePt t="46260" x="6518275" y="3776663"/>
          <p14:tracePt t="46276" x="6483350" y="3840163"/>
          <p14:tracePt t="46293" x="6419850" y="3919538"/>
          <p14:tracePt t="46309" x="6348413" y="4027488"/>
          <p14:tracePt t="46326" x="6313488" y="4071938"/>
          <p14:tracePt t="46343" x="6269038" y="4133850"/>
          <p14:tracePt t="46359" x="6259513" y="4170363"/>
          <p14:tracePt t="46376" x="6242050" y="4179888"/>
          <p14:tracePt t="46393" x="6232525" y="4187825"/>
          <p14:tracePt t="46409" x="6224588" y="4197350"/>
          <p14:tracePt t="46437" x="6205538" y="4205288"/>
          <p14:tracePt t="46452" x="6180138" y="4232275"/>
          <p14:tracePt t="46469" x="6161088" y="4259263"/>
          <p14:tracePt t="46477" x="6134100" y="4295775"/>
          <p14:tracePt t="46493" x="6126163" y="4330700"/>
          <p14:tracePt t="46510" x="6089650" y="4394200"/>
          <p14:tracePt t="46526" x="6062663" y="4438650"/>
          <p14:tracePt t="47886" x="6072188" y="4438650"/>
          <p14:tracePt t="47901" x="6081713" y="4438650"/>
          <p14:tracePt t="47918" x="6089650" y="4438650"/>
          <p14:tracePt t="47924" x="6108700" y="4438650"/>
          <p14:tracePt t="47933" x="6153150" y="4438650"/>
          <p14:tracePt t="47942" x="6188075" y="4411663"/>
          <p14:tracePt t="47959" x="6286500" y="4348163"/>
          <p14:tracePt t="47976" x="6429375" y="4259263"/>
          <p14:tracePt t="47993" x="6554788" y="4179888"/>
          <p14:tracePt t="48009" x="6715125" y="4098925"/>
          <p14:tracePt t="48026" x="6831013" y="4037013"/>
          <p14:tracePt t="48029" x="6929438" y="4037013"/>
          <p14:tracePt t="48043" x="7010400" y="4017963"/>
          <p14:tracePt t="48060" x="7367588" y="3911600"/>
          <p14:tracePt t="48076" x="7572375" y="3830638"/>
          <p14:tracePt t="48092" x="7751763" y="3776663"/>
          <p14:tracePt t="48109" x="7929563" y="3732213"/>
          <p14:tracePt t="48126" x="8001000" y="3679825"/>
          <p14:tracePt t="48143" x="8099425" y="3608388"/>
          <p14:tracePt t="48159" x="8161338" y="3554413"/>
          <p14:tracePt t="48176" x="8242300" y="3482975"/>
          <p14:tracePt t="48192" x="8313738" y="3402013"/>
          <p14:tracePt t="48209" x="8323263" y="3394075"/>
          <p14:tracePt t="48226" x="8385175" y="3357563"/>
          <p14:tracePt t="48229" x="8394700" y="3348038"/>
          <p14:tracePt t="48243" x="8402638" y="3330575"/>
          <p14:tracePt t="48260" x="8466138" y="3241675"/>
          <p14:tracePt t="48276" x="8474075" y="3197225"/>
          <p14:tracePt t="48293" x="8501063" y="3116263"/>
          <p14:tracePt t="48309" x="8518525" y="3054350"/>
          <p14:tracePt t="48326" x="8545513" y="3009900"/>
          <p14:tracePt t="48342" x="8555038" y="2973388"/>
          <p14:tracePt t="48359" x="8562975" y="2928938"/>
          <p14:tracePt t="48376" x="8572500" y="2919413"/>
          <p14:tracePt t="48414" x="8572500" y="2911475"/>
          <p14:tracePt t="48436" x="8572500" y="2884488"/>
          <p14:tracePt t="48447" x="8572500" y="2874963"/>
          <p14:tracePt t="48452" x="8572500" y="2857500"/>
          <p14:tracePt t="48461" x="8572500" y="2830513"/>
          <p14:tracePt t="48476" x="8589963" y="2803525"/>
          <p14:tracePt t="49133" x="8589963" y="2786063"/>
          <p14:tracePt t="49149" x="8589963" y="2751138"/>
          <p14:tracePt t="49157" x="8589963" y="2732088"/>
          <p14:tracePt t="49197" x="8599488" y="2724150"/>
          <p14:tracePt t="49821" x="8589963" y="2724150"/>
          <p14:tracePt t="50933" x="8599488" y="2724150"/>
          <p14:tracePt t="50948" x="8609013" y="2724150"/>
          <p14:tracePt t="50965" x="8626475" y="2724150"/>
          <p14:tracePt t="50997" x="8643938" y="2724150"/>
          <p14:tracePt t="51324" x="8661400" y="2724150"/>
          <p14:tracePt t="51957" x="8697913" y="2724150"/>
          <p14:tracePt t="51965" x="8742363" y="2724150"/>
          <p14:tracePt t="51976" x="8804275" y="2724150"/>
          <p14:tracePt t="51992" x="8983663" y="2724150"/>
          <p14:tracePt t="52009" x="9109075" y="2724150"/>
          <p14:tracePt t="52026" x="9144000" y="2724150"/>
          <p14:tracePt t="52043" x="9170988" y="2724150"/>
          <p14:tracePt t="52046" x="9232900" y="2724150"/>
          <p14:tracePt t="52059" x="9358313" y="2741613"/>
          <p14:tracePt t="52076" x="9912350" y="2857500"/>
          <p14:tracePt t="52092" x="10375900" y="2965450"/>
          <p14:tracePt t="52109" x="10617200" y="2982913"/>
          <p14:tracePt t="52125" x="10706100" y="2982913"/>
          <p14:tracePt t="52142" x="10725150" y="2982913"/>
          <p14:tracePt t="52324" x="10698163" y="3017838"/>
          <p14:tracePt t="52332" x="10688638" y="3027363"/>
          <p14:tracePt t="52342" x="10634663" y="3071813"/>
          <p14:tracePt t="52359" x="10510838" y="3160713"/>
          <p14:tracePt t="52375" x="10385425" y="3268663"/>
          <p14:tracePt t="52392" x="10180638" y="3357563"/>
          <p14:tracePt t="52409" x="9929813" y="3411538"/>
          <p14:tracePt t="52425" x="9653588" y="3465513"/>
          <p14:tracePt t="52442" x="9296400" y="3544888"/>
          <p14:tracePt t="52446" x="9188450" y="3581400"/>
          <p14:tracePt t="52459" x="9134475" y="3589338"/>
          <p14:tracePt t="52476" x="8939213" y="3679825"/>
          <p14:tracePt t="52492" x="8804275" y="3724275"/>
          <p14:tracePt t="52509" x="8661400" y="3803650"/>
          <p14:tracePt t="52526" x="8439150" y="3875088"/>
          <p14:tracePt t="52542" x="8224838" y="3983038"/>
          <p14:tracePt t="52559" x="8010525" y="4089400"/>
          <p14:tracePt t="52575" x="7848600" y="4205288"/>
          <p14:tracePt t="52592" x="7697788" y="4303713"/>
          <p14:tracePt t="52609" x="7554913" y="4402138"/>
          <p14:tracePt t="52625" x="7412038" y="4483100"/>
          <p14:tracePt t="52642" x="7242175" y="4581525"/>
          <p14:tracePt t="52644" x="7205663" y="4616450"/>
          <p14:tracePt t="52659" x="7161213" y="4643438"/>
          <p14:tracePt t="52676" x="7072313" y="4705350"/>
          <p14:tracePt t="52692" x="7054850" y="4724400"/>
          <p14:tracePt t="52709" x="7010400" y="4732338"/>
          <p14:tracePt t="52726" x="6911975" y="4768850"/>
          <p14:tracePt t="52742" x="6759575" y="4822825"/>
          <p14:tracePt t="52759" x="6626225" y="4867275"/>
          <p14:tracePt t="52776" x="6527800" y="4938713"/>
          <p14:tracePt t="52792" x="6491288" y="4956175"/>
          <p14:tracePt t="53405" x="6491288" y="4965700"/>
          <p14:tracePt t="53669" x="6500813" y="4965700"/>
          <p14:tracePt t="53732" x="6510338" y="4965700"/>
          <p14:tracePt t="53749" x="6518275" y="4965700"/>
          <p14:tracePt t="53813" x="6537325" y="4965700"/>
          <p14:tracePt t="53828" x="6545263" y="4956175"/>
          <p14:tracePt t="53837" x="6554788" y="4946650"/>
          <p14:tracePt t="54045" x="6562725" y="4938713"/>
          <p14:tracePt t="54133" x="6589713" y="4902200"/>
          <p14:tracePt t="54140" x="6634163" y="4822825"/>
          <p14:tracePt t="54149" x="6670675" y="4724400"/>
          <p14:tracePt t="54159" x="6724650" y="4616450"/>
          <p14:tracePt t="54175" x="6786563" y="4473575"/>
          <p14:tracePt t="54192" x="6823075" y="4402138"/>
          <p14:tracePt t="54209" x="6867525" y="4330700"/>
          <p14:tracePt t="54225" x="6902450" y="4286250"/>
          <p14:tracePt t="54229" x="6911975" y="4241800"/>
          <p14:tracePt t="54242" x="6938963" y="4232275"/>
          <p14:tracePt t="54259" x="6983413" y="4170363"/>
          <p14:tracePt t="54261" x="7018338" y="4125913"/>
          <p14:tracePt t="54277" x="7037388" y="4116388"/>
          <p14:tracePt t="54292" x="7081838" y="4054475"/>
          <p14:tracePt t="54308" x="7134225" y="3973513"/>
          <p14:tracePt t="54325" x="7224713" y="3894138"/>
          <p14:tracePt t="54342" x="7259638" y="3795713"/>
          <p14:tracePt t="54359" x="7375525" y="3660775"/>
          <p14:tracePt t="54375" x="7466013" y="3562350"/>
          <p14:tracePt t="54392" x="7518400" y="3482975"/>
          <p14:tracePt t="54409" x="7537450" y="3455988"/>
          <p14:tracePt t="54845" x="7537450" y="3482975"/>
          <p14:tracePt t="54853" x="7537450" y="3527425"/>
          <p14:tracePt t="54861" x="7537450" y="3562350"/>
          <p14:tracePt t="54875" x="7537450" y="3598863"/>
          <p14:tracePt t="54892" x="7518400" y="3625850"/>
          <p14:tracePt t="61213" x="7518400" y="3633788"/>
          <p14:tracePt t="64868"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2F62-E298-4785-BEAA-7387CC8F360C}"/>
              </a:ext>
            </a:extLst>
          </p:cNvPr>
          <p:cNvSpPr>
            <a:spLocks noGrp="1"/>
          </p:cNvSpPr>
          <p:nvPr>
            <p:ph type="title"/>
          </p:nvPr>
        </p:nvSpPr>
        <p:spPr/>
        <p:txBody>
          <a:bodyPr/>
          <a:lstStyle/>
          <a:p>
            <a:pPr algn="ctr"/>
            <a:r>
              <a:rPr lang="en-IN" dirty="0"/>
              <a:t>Stage 1:- compression and conversion of Image Pixels</a:t>
            </a:r>
          </a:p>
        </p:txBody>
      </p:sp>
      <p:sp>
        <p:nvSpPr>
          <p:cNvPr id="3" name="Content Placeholder 2">
            <a:extLst>
              <a:ext uri="{FF2B5EF4-FFF2-40B4-BE49-F238E27FC236}">
                <a16:creationId xmlns:a16="http://schemas.microsoft.com/office/drawing/2014/main" id="{40D62EBB-099B-4FFF-821A-73BD4F8D4C72}"/>
              </a:ext>
            </a:extLst>
          </p:cNvPr>
          <p:cNvSpPr>
            <a:spLocks noGrp="1"/>
          </p:cNvSpPr>
          <p:nvPr>
            <p:ph sz="half" idx="1"/>
          </p:nvPr>
        </p:nvSpPr>
        <p:spPr/>
        <p:txBody>
          <a:bodyPr>
            <a:normAutofit fontScale="92500" lnSpcReduction="10000"/>
          </a:bodyPr>
          <a:lstStyle/>
          <a:p>
            <a:r>
              <a:rPr lang="en-US" dirty="0" err="1"/>
              <a:t>Unstructered</a:t>
            </a:r>
            <a:r>
              <a:rPr lang="en-US" dirty="0"/>
              <a:t> Data comprises of various different types of images like RGB </a:t>
            </a:r>
            <a:r>
              <a:rPr lang="en-US" dirty="0" err="1"/>
              <a:t>Colour</a:t>
            </a:r>
            <a:r>
              <a:rPr lang="en-US" dirty="0"/>
              <a:t> image which stores three different set of Pixel values Red, Green and Blue and Grey Scale</a:t>
            </a:r>
          </a:p>
          <a:p>
            <a:r>
              <a:rPr lang="en-US" dirty="0"/>
              <a:t>One approach towards conversion of an RGB color image into the Black and White image is to take each of the RGB values and convert it into one value that reflects the brightness of that pixel.</a:t>
            </a:r>
            <a:r>
              <a:rPr lang="en-IN" dirty="0"/>
              <a:t> </a:t>
            </a:r>
            <a:br>
              <a:rPr lang="en-IN" dirty="0"/>
            </a:br>
            <a:r>
              <a:rPr lang="en-IN" dirty="0"/>
              <a:t>(R + G +B)/3. </a:t>
            </a:r>
            <a:br>
              <a:rPr lang="en-IN" dirty="0"/>
            </a:br>
            <a:r>
              <a:rPr lang="en-IN" dirty="0"/>
              <a:t>0.6G +0.2B + 0.2R. </a:t>
            </a:r>
            <a:endParaRPr lang="en-US" dirty="0"/>
          </a:p>
          <a:p>
            <a:r>
              <a:rPr lang="en-US" dirty="0"/>
              <a:t>For an RGB Image we have the </a:t>
            </a:r>
            <a:r>
              <a:rPr lang="en-US" dirty="0" err="1"/>
              <a:t>Colour</a:t>
            </a:r>
            <a:r>
              <a:rPr lang="en-US" dirty="0"/>
              <a:t> Bitmap vector and a Position Vector.</a:t>
            </a:r>
          </a:p>
          <a:p>
            <a:endParaRPr lang="en-IN" dirty="0"/>
          </a:p>
        </p:txBody>
      </p:sp>
      <p:sp>
        <p:nvSpPr>
          <p:cNvPr id="4" name="Content Placeholder 3">
            <a:extLst>
              <a:ext uri="{FF2B5EF4-FFF2-40B4-BE49-F238E27FC236}">
                <a16:creationId xmlns:a16="http://schemas.microsoft.com/office/drawing/2014/main" id="{BB9CA34B-EC70-4F6A-9CA7-4A1D0ACC9435}"/>
              </a:ext>
            </a:extLst>
          </p:cNvPr>
          <p:cNvSpPr>
            <a:spLocks noGrp="1"/>
          </p:cNvSpPr>
          <p:nvPr>
            <p:ph sz="half" idx="2"/>
          </p:nvPr>
        </p:nvSpPr>
        <p:spPr/>
        <p:txBody>
          <a:bodyPr>
            <a:normAutofit fontScale="92500" lnSpcReduction="10000"/>
          </a:bodyPr>
          <a:lstStyle/>
          <a:p>
            <a:r>
              <a:rPr lang="en-US" dirty="0"/>
              <a:t>After converting the image, we have to compress the image without any loss to most of its features. Such a compression technology is termed as Lossless Compression. There are various algorithms to accomplish lossless compression differing on the quality of the compression to its varying complexity. There are various image formats that perform the lossless compression like PNG, GIF whereas there are some that uses some lossy methods like TIFF and MNG. </a:t>
            </a:r>
          </a:p>
          <a:p>
            <a:endParaRPr lang="en-IN" dirty="0"/>
          </a:p>
        </p:txBody>
      </p:sp>
      <p:sp>
        <p:nvSpPr>
          <p:cNvPr id="5" name="Footer Placeholder 4">
            <a:extLst>
              <a:ext uri="{FF2B5EF4-FFF2-40B4-BE49-F238E27FC236}">
                <a16:creationId xmlns:a16="http://schemas.microsoft.com/office/drawing/2014/main" id="{3FEF960C-8BA0-4903-B5F6-6D47D495C785}"/>
              </a:ext>
            </a:extLst>
          </p:cNvPr>
          <p:cNvSpPr>
            <a:spLocks noGrp="1"/>
          </p:cNvSpPr>
          <p:nvPr>
            <p:ph type="ftr" sz="quarter" idx="11"/>
          </p:nvPr>
        </p:nvSpPr>
        <p:spPr/>
        <p:txBody>
          <a:bodyPr/>
          <a:lstStyle/>
          <a:p>
            <a:r>
              <a:rPr lang="en-US" dirty="0"/>
              <a:t>SRM Institute Of Science and Technology</a:t>
            </a:r>
          </a:p>
        </p:txBody>
      </p:sp>
      <p:pic>
        <p:nvPicPr>
          <p:cNvPr id="6" name="Audio 5">
            <a:hlinkClick r:id="" action="ppaction://media"/>
            <a:extLst>
              <a:ext uri="{FF2B5EF4-FFF2-40B4-BE49-F238E27FC236}">
                <a16:creationId xmlns:a16="http://schemas.microsoft.com/office/drawing/2014/main" id="{1932E1B7-D694-46BA-834E-34EC2AA04B2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536001927"/>
      </p:ext>
    </p:extLst>
  </p:cSld>
  <p:clrMapOvr>
    <a:masterClrMapping/>
  </p:clrMapOvr>
  <mc:AlternateContent xmlns:mc="http://schemas.openxmlformats.org/markup-compatibility/2006">
    <mc:Choice xmlns:p14="http://schemas.microsoft.com/office/powerpoint/2010/main" Requires="p14">
      <p:transition spd="med" p14:dur="700" advTm="107579">
        <p:fade/>
      </p:transition>
    </mc:Choice>
    <mc:Fallback>
      <p:transition spd="med" advTm="1075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bldLst>
      <p:bldP spid="3" grpId="0" build="p"/>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1|4.9|8.5|5.7"/>
</p:tagLst>
</file>

<file path=ppt/tags/tag10.xml><?xml version="1.0" encoding="utf-8"?>
<p:tagLst xmlns:a="http://schemas.openxmlformats.org/drawingml/2006/main" xmlns:r="http://schemas.openxmlformats.org/officeDocument/2006/relationships" xmlns:p="http://schemas.openxmlformats.org/presentationml/2006/main">
  <p:tag name="TIMING" val="|3.2|10.6|14.3|22.5"/>
</p:tagLst>
</file>

<file path=ppt/tags/tag11.xml><?xml version="1.0" encoding="utf-8"?>
<p:tagLst xmlns:a="http://schemas.openxmlformats.org/drawingml/2006/main" xmlns:r="http://schemas.openxmlformats.org/officeDocument/2006/relationships" xmlns:p="http://schemas.openxmlformats.org/presentationml/2006/main">
  <p:tag name="TIMING" val="|4.1|0.8|7.4|15.3|8.5|5.8|34.9|2.6|7.9|4.7|17.8"/>
</p:tagLst>
</file>

<file path=ppt/tags/tag12.xml><?xml version="1.0" encoding="utf-8"?>
<p:tagLst xmlns:a="http://schemas.openxmlformats.org/drawingml/2006/main" xmlns:r="http://schemas.openxmlformats.org/officeDocument/2006/relationships" xmlns:p="http://schemas.openxmlformats.org/presentationml/2006/main">
  <p:tag name="TIMING" val="|2.9|16.4|7.3|8.5"/>
</p:tagLst>
</file>

<file path=ppt/tags/tag13.xml><?xml version="1.0" encoding="utf-8"?>
<p:tagLst xmlns:a="http://schemas.openxmlformats.org/drawingml/2006/main" xmlns:r="http://schemas.openxmlformats.org/officeDocument/2006/relationships" xmlns:p="http://schemas.openxmlformats.org/presentationml/2006/main">
  <p:tag name="TIMING" val="|11.5"/>
</p:tagLst>
</file>

<file path=ppt/tags/tag14.xml><?xml version="1.0" encoding="utf-8"?>
<p:tagLst xmlns:a="http://schemas.openxmlformats.org/drawingml/2006/main" xmlns:r="http://schemas.openxmlformats.org/officeDocument/2006/relationships" xmlns:p="http://schemas.openxmlformats.org/presentationml/2006/main">
  <p:tag name="TIMING" val="|2.6|1.3|11.8|18.8"/>
</p:tagLst>
</file>

<file path=ppt/tags/tag15.xml><?xml version="1.0" encoding="utf-8"?>
<p:tagLst xmlns:a="http://schemas.openxmlformats.org/drawingml/2006/main" xmlns:r="http://schemas.openxmlformats.org/officeDocument/2006/relationships" xmlns:p="http://schemas.openxmlformats.org/presentationml/2006/main">
  <p:tag name="TIMING" val="|4.1"/>
</p:tagLst>
</file>

<file path=ppt/tags/tag16.xml><?xml version="1.0" encoding="utf-8"?>
<p:tagLst xmlns:a="http://schemas.openxmlformats.org/drawingml/2006/main" xmlns:r="http://schemas.openxmlformats.org/officeDocument/2006/relationships" xmlns:p="http://schemas.openxmlformats.org/presentationml/2006/main">
  <p:tag name="TIMING" val="|17.2|5.9|1.1"/>
</p:tagLst>
</file>

<file path=ppt/tags/tag17.xml><?xml version="1.0" encoding="utf-8"?>
<p:tagLst xmlns:a="http://schemas.openxmlformats.org/drawingml/2006/main" xmlns:r="http://schemas.openxmlformats.org/officeDocument/2006/relationships" xmlns:p="http://schemas.openxmlformats.org/presentationml/2006/main">
  <p:tag name="TIMING" val="|6.6"/>
</p:tagLst>
</file>

<file path=ppt/tags/tag18.xml><?xml version="1.0" encoding="utf-8"?>
<p:tagLst xmlns:a="http://schemas.openxmlformats.org/drawingml/2006/main" xmlns:r="http://schemas.openxmlformats.org/officeDocument/2006/relationships" xmlns:p="http://schemas.openxmlformats.org/presentationml/2006/main">
  <p:tag name="TIMING" val="|5.5|2|21.4|14.5|18.4|16.6|1.4"/>
</p:tagLst>
</file>

<file path=ppt/tags/tag19.xml><?xml version="1.0" encoding="utf-8"?>
<p:tagLst xmlns:a="http://schemas.openxmlformats.org/drawingml/2006/main" xmlns:r="http://schemas.openxmlformats.org/officeDocument/2006/relationships" xmlns:p="http://schemas.openxmlformats.org/presentationml/2006/main">
  <p:tag name="TIMING" val="|2|6.8|9.4"/>
</p:tagLst>
</file>

<file path=ppt/tags/tag2.xml><?xml version="1.0" encoding="utf-8"?>
<p:tagLst xmlns:a="http://schemas.openxmlformats.org/drawingml/2006/main" xmlns:r="http://schemas.openxmlformats.org/officeDocument/2006/relationships" xmlns:p="http://schemas.openxmlformats.org/presentationml/2006/main">
  <p:tag name="TIMING" val="|2.3|1.1|1.4|2.6|2.3|7.7|0.9"/>
</p:tagLst>
</file>

<file path=ppt/tags/tag3.xml><?xml version="1.0" encoding="utf-8"?>
<p:tagLst xmlns:a="http://schemas.openxmlformats.org/drawingml/2006/main" xmlns:r="http://schemas.openxmlformats.org/officeDocument/2006/relationships" xmlns:p="http://schemas.openxmlformats.org/presentationml/2006/main">
  <p:tag name="TIMING" val="|6.9|2|8.7"/>
</p:tagLst>
</file>

<file path=ppt/tags/tag4.xml><?xml version="1.0" encoding="utf-8"?>
<p:tagLst xmlns:a="http://schemas.openxmlformats.org/drawingml/2006/main" xmlns:r="http://schemas.openxmlformats.org/officeDocument/2006/relationships" xmlns:p="http://schemas.openxmlformats.org/presentationml/2006/main">
  <p:tag name="TIMING" val="|3|7.3|4.3|2.8|1.4"/>
</p:tagLst>
</file>

<file path=ppt/tags/tag5.xml><?xml version="1.0" encoding="utf-8"?>
<p:tagLst xmlns:a="http://schemas.openxmlformats.org/drawingml/2006/main" xmlns:r="http://schemas.openxmlformats.org/officeDocument/2006/relationships" xmlns:p="http://schemas.openxmlformats.org/presentationml/2006/main">
  <p:tag name="TIMING" val="|2.3|0.9|0.8|1.6|1.2|3.2"/>
</p:tagLst>
</file>

<file path=ppt/tags/tag6.xml><?xml version="1.0" encoding="utf-8"?>
<p:tagLst xmlns:a="http://schemas.openxmlformats.org/drawingml/2006/main" xmlns:r="http://schemas.openxmlformats.org/officeDocument/2006/relationships" xmlns:p="http://schemas.openxmlformats.org/presentationml/2006/main">
  <p:tag name="TIMING" val="|12.3|2.5"/>
</p:tagLst>
</file>

<file path=ppt/tags/tag7.xml><?xml version="1.0" encoding="utf-8"?>
<p:tagLst xmlns:a="http://schemas.openxmlformats.org/drawingml/2006/main" xmlns:r="http://schemas.openxmlformats.org/officeDocument/2006/relationships" xmlns:p="http://schemas.openxmlformats.org/presentationml/2006/main">
  <p:tag name="TIMING" val="|2.3|1.6|7.1|4.2|17.1|6.3|6.8|5.6|3.5"/>
</p:tagLst>
</file>

<file path=ppt/tags/tag8.xml><?xml version="1.0" encoding="utf-8"?>
<p:tagLst xmlns:a="http://schemas.openxmlformats.org/drawingml/2006/main" xmlns:r="http://schemas.openxmlformats.org/officeDocument/2006/relationships" xmlns:p="http://schemas.openxmlformats.org/presentationml/2006/main">
  <p:tag name="TIMING" val="|3.9|16.7|32.4|29.2"/>
</p:tagLst>
</file>

<file path=ppt/tags/tag9.xml><?xml version="1.0" encoding="utf-8"?>
<p:tagLst xmlns:a="http://schemas.openxmlformats.org/drawingml/2006/main" xmlns:r="http://schemas.openxmlformats.org/officeDocument/2006/relationships" xmlns:p="http://schemas.openxmlformats.org/presentationml/2006/main">
  <p:tag name="TIMING" val="|3.3|2|10|0.9|0.8"/>
</p:tagLst>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968</TotalTime>
  <Words>1781</Words>
  <Application>Microsoft Office PowerPoint</Application>
  <PresentationFormat>Widescreen</PresentationFormat>
  <Paragraphs>141</Paragraphs>
  <Slides>23</Slides>
  <Notes>1</Notes>
  <HiddenSlides>0</HiddenSlides>
  <MMClips>24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Cambria</vt:lpstr>
      <vt:lpstr>Times New Roman</vt:lpstr>
      <vt:lpstr>Wingdings</vt:lpstr>
      <vt:lpstr>Red Line Business 16x9</vt:lpstr>
      <vt:lpstr>Visual Encryption using Pixel Property Permutation</vt:lpstr>
      <vt:lpstr>contents</vt:lpstr>
      <vt:lpstr>What is Data Encryption?</vt:lpstr>
      <vt:lpstr>Need for data Encryption</vt:lpstr>
      <vt:lpstr>PowerPoint Presentation</vt:lpstr>
      <vt:lpstr>Visual Encryption</vt:lpstr>
      <vt:lpstr>PROPOSED IDEA and method</vt:lpstr>
      <vt:lpstr>PowerPoint Presentation</vt:lpstr>
      <vt:lpstr>Stage 1:- compression and conversion of Image Pixels</vt:lpstr>
      <vt:lpstr>Stage 2:- Extraction of Image Pixels</vt:lpstr>
      <vt:lpstr>Stage 3: - Permutation of Image Pixels Extracted</vt:lpstr>
      <vt:lpstr>PowerPoint Presentation</vt:lpstr>
      <vt:lpstr>PowerPoint Presentation</vt:lpstr>
      <vt:lpstr>Stage 4: - Key generating algorithm </vt:lpstr>
      <vt:lpstr>Stage 5: - AES ENCRYPTION OF Key and Image</vt:lpstr>
      <vt:lpstr>AES ALGORITHM</vt:lpstr>
      <vt:lpstr>Stage 6 :- Decryption Process</vt:lpstr>
      <vt:lpstr>Implementation of the Encryption Algorithm PPP</vt:lpstr>
      <vt:lpstr>Implementation Continued…</vt:lpstr>
      <vt:lpstr>Implementation Continued…</vt:lpstr>
      <vt:lpstr>Cryptanalysis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assma</dc:creator>
  <cp:lastModifiedBy>assma</cp:lastModifiedBy>
  <cp:revision>58</cp:revision>
  <dcterms:created xsi:type="dcterms:W3CDTF">2018-03-04T14:55:33Z</dcterms:created>
  <dcterms:modified xsi:type="dcterms:W3CDTF">2018-03-09T11:02:08Z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